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10287000" cx="18288000"/>
  <p:notesSz cx="6858000" cy="9144000"/>
  <p:embeddedFontLst>
    <p:embeddedFont>
      <p:font typeface="Noto Sans KR"/>
      <p:regular r:id="rId41"/>
      <p:bold r:id="rId42"/>
    </p:embeddedFont>
    <p:embeddedFont>
      <p:font typeface="Black Han Sans"/>
      <p:regular r:id="rId43"/>
    </p:embeddedFont>
    <p:embeddedFont>
      <p:font typeface="Archivo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otoSansKR-bold.fntdata"/><Relationship Id="rId41" Type="http://schemas.openxmlformats.org/officeDocument/2006/relationships/font" Target="fonts/NotoSansKR-regular.fntdata"/><Relationship Id="rId22" Type="http://schemas.openxmlformats.org/officeDocument/2006/relationships/slide" Target="slides/slide17.xml"/><Relationship Id="rId44" Type="http://schemas.openxmlformats.org/officeDocument/2006/relationships/font" Target="fonts/ArchivoBlack-regular.fntdata"/><Relationship Id="rId21" Type="http://schemas.openxmlformats.org/officeDocument/2006/relationships/slide" Target="slides/slide16.xml"/><Relationship Id="rId43" Type="http://schemas.openxmlformats.org/officeDocument/2006/relationships/font" Target="fonts/BlackHanSans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876115bfa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8876115bfa_1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876115bfa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8876115bfa_1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876115bfa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8876115bfa_1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8876115bfa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8876115bfa_1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8876115bfa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8876115bfa_1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7f16cdbe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7f16cdbe1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8876115bfa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8876115bfa_1_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887863a3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887863a3b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887863a3b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887863a3b5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887863a3b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887863a3b5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887863a3b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887863a3b5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7f16cdbe1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7f16cdbe1a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887863a3b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887863a3b5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7c8234ef1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7c8234ef1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7f16cdbe1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7f16cdbe1a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7f16cdbe1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7f16cdbe1a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887863a3b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887863a3b5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7cd5f83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7cd5f83d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887863a3b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887863a3b5_0_5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7f16cdbe1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7f16cdbe1a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876115bfa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8876115bfa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887863a3b5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3887863a3b5_0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7f16cdbe1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7f16cdbe1a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7cd5f83d7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7cd5f83d70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887863a3b5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3887863a3b5_0_7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887863a3b5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887863a3b5_0_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876115bfa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8876115bfa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8876115bfa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8876115bfa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cd5f83d7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7cd5f83d70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8876115bfa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8876115bfa_1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5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.png"/><Relationship Id="rId13" Type="http://schemas.openxmlformats.org/officeDocument/2006/relationships/image" Target="../media/image16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Relationship Id="rId15" Type="http://schemas.openxmlformats.org/officeDocument/2006/relationships/image" Target="../media/image11.png"/><Relationship Id="rId1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5.png"/><Relationship Id="rId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title="kenny-eliason-CXDw96Oy-Yw-unsplash.jpg"/>
          <p:cNvPicPr preferRelativeResize="0"/>
          <p:nvPr/>
        </p:nvPicPr>
        <p:blipFill rotWithShape="1">
          <a:blip r:embed="rId3">
            <a:alphaModFix/>
          </a:blip>
          <a:srcRect b="0" l="26591" r="26591" t="0"/>
          <a:stretch/>
        </p:blipFill>
        <p:spPr>
          <a:xfrm>
            <a:off x="1290174" y="0"/>
            <a:ext cx="7225651" cy="1028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0" y="1"/>
            <a:ext cx="1290170" cy="10286977"/>
            <a:chOff x="0" y="-38100"/>
            <a:chExt cx="121020" cy="1025764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21020" cy="987664"/>
            </a:xfrm>
            <a:custGeom>
              <a:rect b="b" l="l" r="r" t="t"/>
              <a:pathLst>
                <a:path extrusionOk="0" h="987664" w="121020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21020" cy="1025764"/>
            </a:xfrm>
            <a:prstGeom prst="rect">
              <a:avLst/>
            </a:prstGeom>
            <a:solidFill>
              <a:srgbClr val="FFCE0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3917705" y="3234675"/>
            <a:ext cx="4884693" cy="3817622"/>
            <a:chOff x="0" y="-38100"/>
            <a:chExt cx="458192" cy="358099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458192" cy="319999"/>
            </a:xfrm>
            <a:custGeom>
              <a:rect b="b" l="l" r="r" t="t"/>
              <a:pathLst>
                <a:path extrusionOk="0" h="319999" w="458192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0" y="-38100"/>
              <a:ext cx="458192" cy="358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3917705" y="4334978"/>
            <a:ext cx="9161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6">
                <a:latin typeface="Archivo Black"/>
                <a:ea typeface="Archivo Black"/>
                <a:cs typeface="Archivo Black"/>
                <a:sym typeface="Archivo Black"/>
              </a:rPr>
              <a:t>MonInc</a:t>
            </a:r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13078995" y="3473464"/>
            <a:ext cx="487145" cy="3340039"/>
            <a:chOff x="0" y="-38100"/>
            <a:chExt cx="45695" cy="313301"/>
          </a:xfrm>
        </p:grpSpPr>
        <p:sp>
          <p:nvSpPr>
            <p:cNvPr id="93" name="Google Shape;93;p13"/>
            <p:cNvSpPr/>
            <p:nvPr/>
          </p:nvSpPr>
          <p:spPr>
            <a:xfrm>
              <a:off x="0" y="0"/>
              <a:ext cx="45695" cy="275201"/>
            </a:xfrm>
            <a:custGeom>
              <a:rect b="b" l="l" r="r" t="t"/>
              <a:pathLst>
                <a:path extrusionOk="0" h="275201" w="45695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4" name="Google Shape;94;p13"/>
            <p:cNvSpPr txBox="1"/>
            <p:nvPr/>
          </p:nvSpPr>
          <p:spPr>
            <a:xfrm>
              <a:off x="0" y="-38100"/>
              <a:ext cx="45695" cy="313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10912752" y="7657285"/>
            <a:ext cx="63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Park Youngwoo</a:t>
            </a:r>
            <a:endParaRPr/>
          </a:p>
        </p:txBody>
      </p:sp>
      <p:cxnSp>
        <p:nvCxnSpPr>
          <p:cNvPr id="96" name="Google Shape;96;p13"/>
          <p:cNvCxnSpPr/>
          <p:nvPr/>
        </p:nvCxnSpPr>
        <p:spPr>
          <a:xfrm>
            <a:off x="17854278" y="6772013"/>
            <a:ext cx="0" cy="3515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3"/>
          <p:cNvSpPr txBox="1"/>
          <p:nvPr/>
        </p:nvSpPr>
        <p:spPr>
          <a:xfrm>
            <a:off x="4700858" y="5957934"/>
            <a:ext cx="759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737373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3D Modeling 판매 사이트</a:t>
            </a:r>
            <a:endParaRPr sz="23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22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477" name="Google Shape;477;p22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478" name="Google Shape;478;p22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22"/>
          <p:cNvGrpSpPr/>
          <p:nvPr/>
        </p:nvGrpSpPr>
        <p:grpSpPr>
          <a:xfrm rot="-5400000">
            <a:off x="3058618" y="4813720"/>
            <a:ext cx="6476938" cy="659522"/>
            <a:chOff x="0" y="-38100"/>
            <a:chExt cx="1611379" cy="173700"/>
          </a:xfrm>
        </p:grpSpPr>
        <p:sp>
          <p:nvSpPr>
            <p:cNvPr id="480" name="Google Shape;480;p22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481" name="Google Shape;481;p22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22"/>
          <p:cNvSpPr txBox="1"/>
          <p:nvPr/>
        </p:nvSpPr>
        <p:spPr>
          <a:xfrm>
            <a:off x="7212125" y="2306525"/>
            <a:ext cx="518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Noto Sans KR"/>
                <a:ea typeface="Noto Sans KR"/>
                <a:cs typeface="Noto Sans KR"/>
                <a:sym typeface="Noto Sans KR"/>
              </a:rPr>
              <a:t>3. 프로젝트개발</a:t>
            </a:r>
            <a:endParaRPr b="1" sz="6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7212126" y="3936845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User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 sz="2800"/>
          </a:p>
        </p:txBody>
      </p:sp>
      <p:cxnSp>
        <p:nvCxnSpPr>
          <p:cNvPr id="484" name="Google Shape;484;p22"/>
          <p:cNvCxnSpPr/>
          <p:nvPr/>
        </p:nvCxnSpPr>
        <p:spPr>
          <a:xfrm>
            <a:off x="7212123" y="3490820"/>
            <a:ext cx="5364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22"/>
          <p:cNvCxnSpPr/>
          <p:nvPr/>
        </p:nvCxnSpPr>
        <p:spPr>
          <a:xfrm>
            <a:off x="7212122" y="4419085"/>
            <a:ext cx="15801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22"/>
          <p:cNvSpPr txBox="1"/>
          <p:nvPr/>
        </p:nvSpPr>
        <p:spPr>
          <a:xfrm>
            <a:off x="7212126" y="4864345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Message 02</a:t>
            </a:r>
            <a:endParaRPr sz="2800"/>
          </a:p>
        </p:txBody>
      </p:sp>
      <p:cxnSp>
        <p:nvCxnSpPr>
          <p:cNvPr id="487" name="Google Shape;487;p22"/>
          <p:cNvCxnSpPr/>
          <p:nvPr/>
        </p:nvCxnSpPr>
        <p:spPr>
          <a:xfrm>
            <a:off x="7212122" y="5346585"/>
            <a:ext cx="23085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22"/>
          <p:cNvSpPr txBox="1"/>
          <p:nvPr/>
        </p:nvSpPr>
        <p:spPr>
          <a:xfrm>
            <a:off x="7212126" y="5791058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Custom 03</a:t>
            </a:r>
            <a:endParaRPr sz="2800"/>
          </a:p>
        </p:txBody>
      </p:sp>
      <p:cxnSp>
        <p:nvCxnSpPr>
          <p:cNvPr id="489" name="Google Shape;489;p22"/>
          <p:cNvCxnSpPr/>
          <p:nvPr/>
        </p:nvCxnSpPr>
        <p:spPr>
          <a:xfrm>
            <a:off x="7212122" y="6273298"/>
            <a:ext cx="20637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22"/>
          <p:cNvSpPr txBox="1"/>
          <p:nvPr/>
        </p:nvSpPr>
        <p:spPr>
          <a:xfrm>
            <a:off x="7212126" y="6717008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3D Model 04</a:t>
            </a:r>
            <a:endParaRPr sz="2800"/>
          </a:p>
        </p:txBody>
      </p:sp>
      <p:cxnSp>
        <p:nvCxnSpPr>
          <p:cNvPr id="491" name="Google Shape;491;p22"/>
          <p:cNvCxnSpPr/>
          <p:nvPr/>
        </p:nvCxnSpPr>
        <p:spPr>
          <a:xfrm>
            <a:off x="7212122" y="7199248"/>
            <a:ext cx="25035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22"/>
          <p:cNvSpPr txBox="1"/>
          <p:nvPr/>
        </p:nvSpPr>
        <p:spPr>
          <a:xfrm>
            <a:off x="7212126" y="7642208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AWS 05</a:t>
            </a:r>
            <a:endParaRPr sz="2800"/>
          </a:p>
        </p:txBody>
      </p:sp>
      <p:cxnSp>
        <p:nvCxnSpPr>
          <p:cNvPr id="493" name="Google Shape;493;p22"/>
          <p:cNvCxnSpPr/>
          <p:nvPr/>
        </p:nvCxnSpPr>
        <p:spPr>
          <a:xfrm>
            <a:off x="7216610" y="8124448"/>
            <a:ext cx="15756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3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499" name="Google Shape;499;p23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00" name="Google Shape;500;p23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23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502" name="Google Shape;502;p23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03" name="Google Shape;503;p23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23"/>
          <p:cNvSpPr txBox="1"/>
          <p:nvPr/>
        </p:nvSpPr>
        <p:spPr>
          <a:xfrm>
            <a:off x="7367300" y="2415275"/>
            <a:ext cx="369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User 01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05" name="Google Shape;505;p23"/>
          <p:cNvSpPr txBox="1"/>
          <p:nvPr/>
        </p:nvSpPr>
        <p:spPr>
          <a:xfrm>
            <a:off x="7367301" y="4050235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06" name="Google Shape;506;p23"/>
          <p:cNvCxnSpPr/>
          <p:nvPr/>
        </p:nvCxnSpPr>
        <p:spPr>
          <a:xfrm>
            <a:off x="7367298" y="3490820"/>
            <a:ext cx="355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23"/>
          <p:cNvCxnSpPr/>
          <p:nvPr/>
        </p:nvCxnSpPr>
        <p:spPr>
          <a:xfrm>
            <a:off x="7367297" y="4620398"/>
            <a:ext cx="13077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23"/>
          <p:cNvSpPr txBox="1"/>
          <p:nvPr/>
        </p:nvSpPr>
        <p:spPr>
          <a:xfrm>
            <a:off x="7367301" y="5179035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결제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09" name="Google Shape;509;p23"/>
          <p:cNvCxnSpPr/>
          <p:nvPr/>
        </p:nvCxnSpPr>
        <p:spPr>
          <a:xfrm>
            <a:off x="7367297" y="5749198"/>
            <a:ext cx="6483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23"/>
          <p:cNvSpPr txBox="1"/>
          <p:nvPr/>
        </p:nvSpPr>
        <p:spPr>
          <a:xfrm>
            <a:off x="7367301" y="6321960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chivo Black"/>
                <a:ea typeface="Archivo Black"/>
                <a:cs typeface="Archivo Black"/>
                <a:sym typeface="Archivo Black"/>
              </a:rPr>
              <a:t>MyPage</a:t>
            </a:r>
            <a:endParaRPr sz="2800"/>
          </a:p>
        </p:txBody>
      </p:sp>
      <p:cxnSp>
        <p:nvCxnSpPr>
          <p:cNvPr id="511" name="Google Shape;511;p23"/>
          <p:cNvCxnSpPr/>
          <p:nvPr/>
        </p:nvCxnSpPr>
        <p:spPr>
          <a:xfrm>
            <a:off x="7367297" y="6892123"/>
            <a:ext cx="15570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00" y="1606325"/>
            <a:ext cx="2521286" cy="1764900"/>
          </a:xfrm>
          <a:prstGeom prst="rect">
            <a:avLst/>
          </a:prstGeom>
          <a:noFill/>
          <a:ln cap="flat" cmpd="sng" w="952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7" name="Google Shape;517;p24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518" name="Google Shape;518;p24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19" name="Google Shape;519;p24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24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01. </a:t>
            </a: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User </a:t>
            </a:r>
            <a:endParaRPr/>
          </a:p>
        </p:txBody>
      </p:sp>
      <p:sp>
        <p:nvSpPr>
          <p:cNvPr id="521" name="Google Shape;521;p24"/>
          <p:cNvSpPr txBox="1"/>
          <p:nvPr/>
        </p:nvSpPr>
        <p:spPr>
          <a:xfrm>
            <a:off x="10622700" y="2984838"/>
            <a:ext cx="70047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/>
              <a:t>1. 올바른 유형에 맞는 메일로 인증을 받습니다.</a:t>
            </a:r>
            <a:endParaRPr sz="2199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/>
              <a:t>2. 인증번호는 임시로 저장, 확인합니다.(유효 시간 5분)</a:t>
            </a:r>
            <a:endParaRPr sz="2199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/>
              <a:t>3. 새로고침 시 기존의 인증은 초기화됩니다.</a:t>
            </a:r>
            <a:endParaRPr sz="2199"/>
          </a:p>
        </p:txBody>
      </p:sp>
      <p:sp>
        <p:nvSpPr>
          <p:cNvPr id="522" name="Google Shape;522;p24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01.User_회원가입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3" name="Google Shape;5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775" y="1486522"/>
            <a:ext cx="5114625" cy="75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4"/>
          <p:cNvSpPr txBox="1"/>
          <p:nvPr/>
        </p:nvSpPr>
        <p:spPr>
          <a:xfrm>
            <a:off x="3193957" y="823632"/>
            <a:ext cx="1269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_회원가입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25" name="Google Shape;525;p24"/>
          <p:cNvCxnSpPr>
            <a:endCxn id="516" idx="1"/>
          </p:cNvCxnSpPr>
          <p:nvPr/>
        </p:nvCxnSpPr>
        <p:spPr>
          <a:xfrm flipH="1" rot="10800000">
            <a:off x="5876500" y="2488775"/>
            <a:ext cx="1579800" cy="723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6" name="Google Shape;5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649" y="3986171"/>
            <a:ext cx="4238625" cy="2314575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7" name="Google Shape;527;p24"/>
          <p:cNvCxnSpPr>
            <a:stCxn id="516" idx="2"/>
          </p:cNvCxnSpPr>
          <p:nvPr/>
        </p:nvCxnSpPr>
        <p:spPr>
          <a:xfrm flipH="1">
            <a:off x="8588543" y="3371225"/>
            <a:ext cx="128400" cy="2472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8" name="Google Shape;5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424" y="7257400"/>
            <a:ext cx="4543425" cy="895350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9" name="Google Shape;529;p24"/>
          <p:cNvCxnSpPr/>
          <p:nvPr/>
        </p:nvCxnSpPr>
        <p:spPr>
          <a:xfrm flipH="1" rot="10800000">
            <a:off x="5309025" y="7776000"/>
            <a:ext cx="921300" cy="484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0" name="Google Shape;53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22698" y="7257388"/>
            <a:ext cx="5448300" cy="1343025"/>
          </a:xfrm>
          <a:prstGeom prst="rect">
            <a:avLst/>
          </a:prstGeom>
          <a:noFill/>
          <a:ln cap="flat" cmpd="sng" w="952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25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536" name="Google Shape;536;p25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37" name="Google Shape;537;p25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8" name="Google Shape;5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800" y="3320114"/>
            <a:ext cx="3842050" cy="660801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25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01. User </a:t>
            </a:r>
            <a:endParaRPr/>
          </a:p>
        </p:txBody>
      </p:sp>
      <p:sp>
        <p:nvSpPr>
          <p:cNvPr id="540" name="Google Shape;540;p25"/>
          <p:cNvSpPr txBox="1"/>
          <p:nvPr/>
        </p:nvSpPr>
        <p:spPr>
          <a:xfrm>
            <a:off x="10824375" y="4466513"/>
            <a:ext cx="64629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236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9"/>
              <a:buAutoNum type="arabicPeriod"/>
            </a:pPr>
            <a:r>
              <a:rPr lang="en-US" sz="2199"/>
              <a:t>구매 클릭 시 자동으로 기본 정보를 입력해줍니다.</a:t>
            </a:r>
            <a:endParaRPr sz="2199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/>
          </a:p>
          <a:p>
            <a:pPr indent="-368236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99"/>
              <a:buAutoNum type="arabicPeriod"/>
            </a:pPr>
            <a:r>
              <a:rPr lang="en-US" sz="2199"/>
              <a:t>결재 성공 시 알림을 보내줍니다.</a:t>
            </a:r>
            <a:endParaRPr sz="2199"/>
          </a:p>
        </p:txBody>
      </p:sp>
      <p:sp>
        <p:nvSpPr>
          <p:cNvPr id="541" name="Google Shape;541;p25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01.User_회원가입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3193952" y="823625"/>
            <a:ext cx="3150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결재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800" y="1573852"/>
            <a:ext cx="3842050" cy="1415946"/>
          </a:xfrm>
          <a:prstGeom prst="rect">
            <a:avLst/>
          </a:prstGeom>
          <a:noFill/>
          <a:ln cap="flat" cmpd="sng" w="952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752" y="6773699"/>
            <a:ext cx="4260243" cy="315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751" y="2952920"/>
            <a:ext cx="4260245" cy="3529016"/>
          </a:xfrm>
          <a:prstGeom prst="rect">
            <a:avLst/>
          </a:prstGeom>
          <a:noFill/>
          <a:ln cap="flat" cmpd="sng" w="105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6" name="Google Shape;546;p25"/>
          <p:cNvCxnSpPr>
            <a:stCxn id="544" idx="0"/>
            <a:endCxn id="545" idx="2"/>
          </p:cNvCxnSpPr>
          <p:nvPr/>
        </p:nvCxnSpPr>
        <p:spPr>
          <a:xfrm rot="10800000">
            <a:off x="7800874" y="6481799"/>
            <a:ext cx="0" cy="291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7" name="Google Shape;5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750" y="1419026"/>
            <a:ext cx="4260246" cy="1242132"/>
          </a:xfrm>
          <a:prstGeom prst="rect">
            <a:avLst/>
          </a:prstGeom>
          <a:noFill/>
          <a:ln cap="flat" cmpd="sng" w="105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8" name="Google Shape;548;p25"/>
          <p:cNvCxnSpPr/>
          <p:nvPr/>
        </p:nvCxnSpPr>
        <p:spPr>
          <a:xfrm>
            <a:off x="4572000" y="2254300"/>
            <a:ext cx="0" cy="1672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25"/>
          <p:cNvCxnSpPr>
            <a:stCxn id="545" idx="0"/>
            <a:endCxn id="547" idx="2"/>
          </p:cNvCxnSpPr>
          <p:nvPr/>
        </p:nvCxnSpPr>
        <p:spPr>
          <a:xfrm rot="10800000">
            <a:off x="7800873" y="2661020"/>
            <a:ext cx="0" cy="291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25"/>
          <p:cNvCxnSpPr/>
          <p:nvPr/>
        </p:nvCxnSpPr>
        <p:spPr>
          <a:xfrm flipH="1" rot="10800000">
            <a:off x="4303550" y="8957975"/>
            <a:ext cx="1863300" cy="23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038" y="4892450"/>
            <a:ext cx="11134725" cy="2133600"/>
          </a:xfrm>
          <a:prstGeom prst="rect">
            <a:avLst/>
          </a:prstGeom>
          <a:noFill/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56" name="Google Shape;556;p26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557" name="Google Shape;557;p26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58" name="Google Shape;558;p26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9" name="Google Shape;559;p26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01. User </a:t>
            </a:r>
            <a:endParaRPr/>
          </a:p>
        </p:txBody>
      </p:sp>
      <p:sp>
        <p:nvSpPr>
          <p:cNvPr id="560" name="Google Shape;560;p26"/>
          <p:cNvSpPr txBox="1"/>
          <p:nvPr/>
        </p:nvSpPr>
        <p:spPr>
          <a:xfrm>
            <a:off x="6138150" y="7772075"/>
            <a:ext cx="85728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SzPts val="2199"/>
              <a:buAutoNum type="arabicPeriod"/>
            </a:pPr>
            <a:r>
              <a:rPr lang="en-US" sz="2199"/>
              <a:t>저장된 목록을 불러옵니다.</a:t>
            </a:r>
            <a:endParaRPr sz="2199"/>
          </a:p>
          <a:p>
            <a:pPr indent="-368236" lvl="0" marL="45720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SzPts val="2199"/>
              <a:buAutoNum type="arabicPeriod"/>
            </a:pPr>
            <a:r>
              <a:rPr lang="en-US" sz="2199"/>
              <a:t>삭제 취소버튼을 통해 바로 진행 및 적용됩니다.</a:t>
            </a:r>
            <a:endParaRPr sz="2199"/>
          </a:p>
        </p:txBody>
      </p:sp>
      <p:sp>
        <p:nvSpPr>
          <p:cNvPr id="561" name="Google Shape;561;p26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01.User_회원가입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2" name="Google Shape;562;p26"/>
          <p:cNvSpPr txBox="1"/>
          <p:nvPr/>
        </p:nvSpPr>
        <p:spPr>
          <a:xfrm>
            <a:off x="3193952" y="823625"/>
            <a:ext cx="3150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_로그인, 소셜 로그인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3" name="Google Shape;5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048" y="1908038"/>
            <a:ext cx="5486400" cy="2238375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1598" y="1908046"/>
            <a:ext cx="10470753" cy="2476373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5" name="Google Shape;565;p26"/>
          <p:cNvCxnSpPr/>
          <p:nvPr/>
        </p:nvCxnSpPr>
        <p:spPr>
          <a:xfrm>
            <a:off x="6845175" y="3793738"/>
            <a:ext cx="1141800" cy="15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5295250" y="3777700"/>
            <a:ext cx="20400" cy="1457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27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572" name="Google Shape;572;p27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73" name="Google Shape;573;p27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p27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575" name="Google Shape;575;p27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76" name="Google Shape;576;p27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27"/>
          <p:cNvSpPr txBox="1"/>
          <p:nvPr/>
        </p:nvSpPr>
        <p:spPr>
          <a:xfrm>
            <a:off x="7367300" y="2415275"/>
            <a:ext cx="51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Message 02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78" name="Google Shape;578;p27"/>
          <p:cNvSpPr txBox="1"/>
          <p:nvPr/>
        </p:nvSpPr>
        <p:spPr>
          <a:xfrm>
            <a:off x="7411263" y="5204146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알림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79" name="Google Shape;579;p27"/>
          <p:cNvCxnSpPr/>
          <p:nvPr/>
        </p:nvCxnSpPr>
        <p:spPr>
          <a:xfrm>
            <a:off x="7367298" y="3490820"/>
            <a:ext cx="4986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27"/>
          <p:cNvCxnSpPr/>
          <p:nvPr/>
        </p:nvCxnSpPr>
        <p:spPr>
          <a:xfrm>
            <a:off x="7367297" y="5774309"/>
            <a:ext cx="8097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27"/>
          <p:cNvSpPr txBox="1"/>
          <p:nvPr/>
        </p:nvSpPr>
        <p:spPr>
          <a:xfrm>
            <a:off x="7411263" y="6190160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82" name="Google Shape;582;p27"/>
          <p:cNvCxnSpPr/>
          <p:nvPr/>
        </p:nvCxnSpPr>
        <p:spPr>
          <a:xfrm>
            <a:off x="7367297" y="6760323"/>
            <a:ext cx="8241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27"/>
          <p:cNvSpPr txBox="1"/>
          <p:nvPr/>
        </p:nvSpPr>
        <p:spPr>
          <a:xfrm>
            <a:off x="7411263" y="41302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통신서버구성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584" name="Google Shape;584;p27"/>
          <p:cNvCxnSpPr/>
          <p:nvPr/>
        </p:nvCxnSpPr>
        <p:spPr>
          <a:xfrm>
            <a:off x="7367297" y="4700385"/>
            <a:ext cx="20991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8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590" name="Google Shape;590;p28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591" name="Google Shape;591;p28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28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02. Message </a:t>
            </a:r>
            <a:endParaRPr/>
          </a:p>
        </p:txBody>
      </p:sp>
      <p:sp>
        <p:nvSpPr>
          <p:cNvPr id="593" name="Google Shape;593;p28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02.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통신서버 구성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4255740" y="823625"/>
            <a:ext cx="310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통신서버 구성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5" name="Google Shape;595;p28"/>
          <p:cNvSpPr txBox="1"/>
          <p:nvPr/>
        </p:nvSpPr>
        <p:spPr>
          <a:xfrm>
            <a:off x="5657574" y="2452650"/>
            <a:ext cx="13029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25" lIns="85025" spcFirstLastPara="1" rIns="85025" wrap="square" tIns="850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1"/>
              <a:buFont typeface="Arial"/>
              <a:buNone/>
            </a:pPr>
            <a:r>
              <a:rPr b="1" lang="en-US" sz="2431">
                <a:solidFill>
                  <a:schemeClr val="dk1"/>
                </a:solidFill>
              </a:rPr>
              <a:t>Front</a:t>
            </a:r>
            <a:endParaRPr b="1" i="0" sz="243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 txBox="1"/>
          <p:nvPr/>
        </p:nvSpPr>
        <p:spPr>
          <a:xfrm>
            <a:off x="5801774" y="4143175"/>
            <a:ext cx="10269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475" lIns="76475" spcFirstLastPara="1" rIns="76475" wrap="square" tIns="76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000000"/>
              </a:buClr>
              <a:buSzPts val="2008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Back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 txBox="1"/>
          <p:nvPr/>
        </p:nvSpPr>
        <p:spPr>
          <a:xfrm>
            <a:off x="5605724" y="6098575"/>
            <a:ext cx="15255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25" lIns="85025" spcFirstLastPara="1" rIns="85025" wrap="square" tIns="850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781"/>
              </a:spcBef>
              <a:spcAft>
                <a:spcPts val="0"/>
              </a:spcAft>
              <a:buClr>
                <a:srgbClr val="000000"/>
              </a:buClr>
              <a:buSzPts val="2231"/>
              <a:buFont typeface="Arial"/>
              <a:buNone/>
            </a:pPr>
            <a:r>
              <a:rPr b="1" lang="en-US" sz="2231">
                <a:solidFill>
                  <a:schemeClr val="dk1"/>
                </a:solidFill>
              </a:rPr>
              <a:t>통신서버</a:t>
            </a:r>
            <a:endParaRPr b="0" i="0" sz="2231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8"/>
          <p:cNvGrpSpPr/>
          <p:nvPr/>
        </p:nvGrpSpPr>
        <p:grpSpPr>
          <a:xfrm>
            <a:off x="5921349" y="3355380"/>
            <a:ext cx="787800" cy="787800"/>
            <a:chOff x="8336974" y="4561505"/>
            <a:chExt cx="787800" cy="787800"/>
          </a:xfrm>
        </p:grpSpPr>
        <p:sp>
          <p:nvSpPr>
            <p:cNvPr id="599" name="Google Shape;599;p28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56675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4000" lIns="204000" spcFirstLastPara="1" rIns="204000" wrap="square" tIns="20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24"/>
                <a:buFont typeface="Arial"/>
                <a:buNone/>
              </a:pPr>
              <a:r>
                <a:t/>
              </a:r>
              <a:endParaRPr b="0" i="0" sz="312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8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300" lIns="45300" spcFirstLastPara="1" rIns="45300" wrap="square" tIns="4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70"/>
                <a:buFont typeface="Arial"/>
                <a:buNone/>
              </a:pPr>
              <a:r>
                <a:t/>
              </a:r>
              <a:endParaRPr b="0" i="0" sz="3570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1" name="Google Shape;601;p28"/>
          <p:cNvCxnSpPr/>
          <p:nvPr/>
        </p:nvCxnSpPr>
        <p:spPr>
          <a:xfrm rot="10800000">
            <a:off x="2791236" y="6668879"/>
            <a:ext cx="1525500" cy="0"/>
          </a:xfrm>
          <a:prstGeom prst="straightConnector1">
            <a:avLst/>
          </a:prstGeom>
          <a:noFill/>
          <a:ln cap="flat" cmpd="sng" w="212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02" name="Google Shape;602;p28"/>
          <p:cNvCxnSpPr/>
          <p:nvPr/>
        </p:nvCxnSpPr>
        <p:spPr>
          <a:xfrm rot="10800000">
            <a:off x="2791450" y="2983500"/>
            <a:ext cx="0" cy="3654300"/>
          </a:xfrm>
          <a:prstGeom prst="straightConnector1">
            <a:avLst/>
          </a:prstGeom>
          <a:noFill/>
          <a:ln cap="flat" cmpd="sng" w="21250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03" name="Google Shape;603;p28"/>
          <p:cNvCxnSpPr/>
          <p:nvPr/>
        </p:nvCxnSpPr>
        <p:spPr>
          <a:xfrm>
            <a:off x="2791458" y="2983079"/>
            <a:ext cx="546900" cy="0"/>
          </a:xfrm>
          <a:prstGeom prst="straightConnector1">
            <a:avLst/>
          </a:prstGeom>
          <a:noFill/>
          <a:ln cap="flat" cmpd="sng" w="21250">
            <a:solidFill>
              <a:srgbClr val="FF99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04" name="Google Shape;604;p28" title="browser_100040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726" y="2234400"/>
            <a:ext cx="1525500" cy="15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8" title="servers_100042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725" y="5875652"/>
            <a:ext cx="1525500" cy="15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8" title="binary-data_1000419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730" y="4039918"/>
            <a:ext cx="1555725" cy="155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28"/>
          <p:cNvGrpSpPr/>
          <p:nvPr/>
        </p:nvGrpSpPr>
        <p:grpSpPr>
          <a:xfrm>
            <a:off x="5921362" y="5283780"/>
            <a:ext cx="787800" cy="787800"/>
            <a:chOff x="8336974" y="4561505"/>
            <a:chExt cx="787800" cy="787800"/>
          </a:xfrm>
        </p:grpSpPr>
        <p:sp>
          <p:nvSpPr>
            <p:cNvPr id="608" name="Google Shape;608;p28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56675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04000" lIns="204000" spcFirstLastPara="1" rIns="204000" wrap="square" tIns="204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24"/>
                <a:buFont typeface="Arial"/>
                <a:buNone/>
              </a:pPr>
              <a:r>
                <a:t/>
              </a:r>
              <a:endParaRPr b="0" i="0" sz="312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8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300" lIns="45300" spcFirstLastPara="1" rIns="45300" wrap="square" tIns="45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70"/>
                <a:buFont typeface="Arial"/>
                <a:buNone/>
              </a:pPr>
              <a:r>
                <a:t/>
              </a:r>
              <a:endParaRPr b="0" i="0" sz="3570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28"/>
          <p:cNvSpPr txBox="1"/>
          <p:nvPr/>
        </p:nvSpPr>
        <p:spPr>
          <a:xfrm>
            <a:off x="9490106" y="2854421"/>
            <a:ext cx="7595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하이브리드 아키텍처(</a:t>
            </a: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MSA</a:t>
            </a:r>
            <a:r>
              <a:rPr b="1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)를 택한 이유?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KR"/>
              <a:buAutoNum type="arabicPeriod"/>
            </a:pP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안정성 </a:t>
            </a:r>
            <a:r>
              <a:rPr lang="en-US" sz="2400">
                <a:latin typeface="Noto Sans KR"/>
                <a:ea typeface="Noto Sans KR"/>
                <a:cs typeface="Noto Sans KR"/>
                <a:sym typeface="Noto Sans KR"/>
              </a:rPr>
              <a:t>:</a:t>
            </a: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>
                <a:latin typeface="Noto Sans KR"/>
                <a:ea typeface="Noto Sans KR"/>
                <a:cs typeface="Noto Sans KR"/>
                <a:sym typeface="Noto Sans KR"/>
              </a:rPr>
              <a:t>명령을 분산하여 과부하를 예방합니다.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KR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최적화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>
                <a:latin typeface="Noto Sans KR"/>
                <a:ea typeface="Noto Sans KR"/>
                <a:cs typeface="Noto Sans KR"/>
                <a:sym typeface="Noto Sans KR"/>
              </a:rPr>
              <a:t>각각 강점이 있는 기술로 장점을 극대화하여 활용할 수 있습니다.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독립적인 확장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2400">
                <a:latin typeface="Noto Sans KR"/>
                <a:ea typeface="Noto Sans KR"/>
                <a:cs typeface="Noto Sans KR"/>
                <a:sym typeface="Noto Sans KR"/>
              </a:rPr>
              <a:t>각 서버가 분리가 되어 확장, 배포에 용이합니다.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9490100" y="7028100"/>
            <a:ext cx="721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800" u="none" cap="none" strike="noStrike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*MSA란? (Microservice Architecture)</a:t>
            </a:r>
            <a:endParaRPr b="0" i="0" sz="2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800" u="none" cap="none" strike="noStrike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 하나의 큰 서비스를 여러 개의 작은 서비스(마이크로서비스)로 분리해서 개발/운영하는 아키텍처</a:t>
            </a:r>
            <a:endParaRPr b="0" i="0" sz="1800" u="none" cap="none" strike="noStrike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75" y="2935373"/>
            <a:ext cx="4695850" cy="3510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29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618" name="Google Shape;618;p29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619" name="Google Shape;619;p29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0" name="Google Shape;620;p29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02. Message </a:t>
            </a:r>
            <a:endParaRPr/>
          </a:p>
        </p:txBody>
      </p:sp>
      <p:sp>
        <p:nvSpPr>
          <p:cNvPr id="621" name="Google Shape;621;p29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02.Message_알람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2" name="Google Shape;622;p29"/>
          <p:cNvSpPr txBox="1"/>
          <p:nvPr/>
        </p:nvSpPr>
        <p:spPr>
          <a:xfrm>
            <a:off x="10231051" y="3204891"/>
            <a:ext cx="66111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7200" lIns="194425" spcFirstLastPara="1" rIns="194425" wrap="square" tIns="972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7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[연결시작]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7"/>
              <a:buFont typeface="Arial"/>
              <a:buNone/>
            </a:pPr>
            <a:r>
              <a:rPr lang="en-US" sz="2200">
                <a:latin typeface="Noto Sans KR"/>
                <a:ea typeface="Noto Sans KR"/>
                <a:cs typeface="Noto Sans KR"/>
                <a:sym typeface="Noto Sans KR"/>
              </a:rPr>
              <a:t>로그인 시 해당 유저의 정보로 통신서버 연결을 시도합니다. </a:t>
            </a:r>
            <a:br>
              <a:rPr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2. [보안 설정]</a:t>
            </a:r>
            <a:endParaRPr b="1"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7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보안정책에 따라 연결을 승인합니다.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7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6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3. [개인 채널 생성]</a:t>
            </a:r>
            <a:endParaRPr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6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연결승인 시 최종 개인채널을 개설하고 통보합니다.</a:t>
            </a:r>
            <a:endParaRPr sz="22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3" name="Google Shape;623;p29"/>
          <p:cNvSpPr txBox="1"/>
          <p:nvPr/>
        </p:nvSpPr>
        <p:spPr>
          <a:xfrm>
            <a:off x="2513975" y="8137250"/>
            <a:ext cx="127488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7200" lIns="194425" spcFirstLastPara="1" rIns="194425" wrap="square" tIns="972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7"/>
              <a:buFont typeface="Arial"/>
              <a:buNone/>
            </a:pPr>
            <a:r>
              <a:rPr b="1" lang="en-US" sz="22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[결과]</a:t>
            </a:r>
            <a:endParaRPr b="1" sz="22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77"/>
              <a:buFont typeface="Arial"/>
              <a:buNone/>
            </a:pPr>
            <a:r>
              <a:rPr b="1" lang="en-US" sz="22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이를 통해 불필요한 접속은 차단하고, 특정 사용자에게만 정확하게 알림을 보낼 수 있는 기반이 마련됩니다.</a:t>
            </a:r>
            <a:endParaRPr b="1" sz="22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24" name="Google Shape;624;p29"/>
          <p:cNvSpPr txBox="1"/>
          <p:nvPr/>
        </p:nvSpPr>
        <p:spPr>
          <a:xfrm>
            <a:off x="4255740" y="823625"/>
            <a:ext cx="310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_알람_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소켓 연결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25" name="Google Shape;625;p29" title="browser_100040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763" y="2124800"/>
            <a:ext cx="2183425" cy="218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29"/>
          <p:cNvGrpSpPr/>
          <p:nvPr/>
        </p:nvGrpSpPr>
        <p:grpSpPr>
          <a:xfrm>
            <a:off x="7846344" y="4545603"/>
            <a:ext cx="627168" cy="627168"/>
            <a:chOff x="8336974" y="4561505"/>
            <a:chExt cx="787800" cy="787800"/>
          </a:xfrm>
        </p:grpSpPr>
        <p:sp>
          <p:nvSpPr>
            <p:cNvPr id="627" name="Google Shape;627;p29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5125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425" lIns="162425" spcFirstLastPara="1" rIns="162425" wrap="square" tIns="16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87"/>
                <a:buFont typeface="Arial"/>
                <a:buNone/>
              </a:pPr>
              <a:r>
                <a:t/>
              </a:r>
              <a:endParaRPr b="0" i="0" sz="2487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9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075" lIns="36075" spcFirstLastPara="1" rIns="36075" wrap="square" tIns="36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42"/>
                <a:buFont typeface="Arial"/>
                <a:buNone/>
              </a:pPr>
              <a:r>
                <a:t/>
              </a:r>
              <a:endParaRPr b="0" i="0" sz="2842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9" name="Google Shape;629;p29" title="servers_100042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462" y="5520425"/>
            <a:ext cx="1959200" cy="19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9" title="click_153657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674" y="5716997"/>
            <a:ext cx="929700" cy="92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29"/>
          <p:cNvGrpSpPr/>
          <p:nvPr/>
        </p:nvGrpSpPr>
        <p:grpSpPr>
          <a:xfrm rot="10800000">
            <a:off x="8677465" y="4477460"/>
            <a:ext cx="627168" cy="627168"/>
            <a:chOff x="8336974" y="4561505"/>
            <a:chExt cx="787800" cy="787800"/>
          </a:xfrm>
        </p:grpSpPr>
        <p:sp>
          <p:nvSpPr>
            <p:cNvPr id="632" name="Google Shape;632;p29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5125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425" lIns="162425" spcFirstLastPara="1" rIns="162425" wrap="square" tIns="16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87"/>
                <a:buFont typeface="Arial"/>
                <a:buNone/>
              </a:pPr>
              <a:r>
                <a:t/>
              </a:r>
              <a:endParaRPr b="0" i="0" sz="2487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9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075" lIns="36075" spcFirstLastPara="1" rIns="36075" wrap="square" tIns="36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42"/>
                <a:buFont typeface="Arial"/>
                <a:buNone/>
              </a:pPr>
              <a:r>
                <a:t/>
              </a:r>
              <a:endParaRPr b="0" i="0" sz="2842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0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639" name="Google Shape;639;p30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640" name="Google Shape;640;p30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30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02. Message </a:t>
            </a:r>
            <a:endParaRPr/>
          </a:p>
        </p:txBody>
      </p:sp>
      <p:sp>
        <p:nvSpPr>
          <p:cNvPr id="642" name="Google Shape;642;p30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02.Message_알람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3" name="Google Shape;643;p30"/>
          <p:cNvSpPr txBox="1"/>
          <p:nvPr/>
        </p:nvSpPr>
        <p:spPr>
          <a:xfrm>
            <a:off x="4255740" y="823625"/>
            <a:ext cx="3105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_알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람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_알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람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4" name="Google Shape;644;p30"/>
          <p:cNvSpPr txBox="1"/>
          <p:nvPr/>
        </p:nvSpPr>
        <p:spPr>
          <a:xfrm>
            <a:off x="10258275" y="2872800"/>
            <a:ext cx="62001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25" lIns="187150" spcFirstLastPara="1" rIns="187150" wrap="square" tIns="93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6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결제 이벤트 발생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66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결제 성공 시 알림에 대한 데이터를 생성, 저장하고 </a:t>
            </a: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알림을 생성하는 명령을 보냅니다.</a:t>
            </a:r>
            <a:endParaRPr b="0" i="0" sz="2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45" name="Google Shape;6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597" y="1753100"/>
            <a:ext cx="3869143" cy="3205042"/>
          </a:xfrm>
          <a:prstGeom prst="rect">
            <a:avLst/>
          </a:prstGeom>
          <a:noFill/>
          <a:ln cap="flat" cmpd="sng" w="9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6" name="Google Shape;6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014" y="3532218"/>
            <a:ext cx="3869144" cy="1425932"/>
          </a:xfrm>
          <a:prstGeom prst="rect">
            <a:avLst/>
          </a:prstGeom>
          <a:noFill/>
          <a:ln cap="flat" cmpd="sng" w="9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7" name="Google Shape;647;p30"/>
          <p:cNvCxnSpPr/>
          <p:nvPr/>
        </p:nvCxnSpPr>
        <p:spPr>
          <a:xfrm>
            <a:off x="5604446" y="4501571"/>
            <a:ext cx="2106900" cy="72000"/>
          </a:xfrm>
          <a:prstGeom prst="straightConnector1">
            <a:avLst/>
          </a:prstGeom>
          <a:noFill/>
          <a:ln cap="flat" cmpd="sng" w="287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8" name="Google Shape;6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488" y="5241500"/>
            <a:ext cx="4577850" cy="4296858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9" name="Google Shape;649;p30"/>
          <p:cNvGrpSpPr/>
          <p:nvPr/>
        </p:nvGrpSpPr>
        <p:grpSpPr>
          <a:xfrm rot="2700000">
            <a:off x="8128755" y="5211840"/>
            <a:ext cx="627137" cy="627137"/>
            <a:chOff x="8336974" y="4561505"/>
            <a:chExt cx="787800" cy="787800"/>
          </a:xfrm>
        </p:grpSpPr>
        <p:sp>
          <p:nvSpPr>
            <p:cNvPr id="650" name="Google Shape;650;p30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5125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425" lIns="162425" spcFirstLastPara="1" rIns="162425" wrap="square" tIns="162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87"/>
                <a:buFont typeface="Arial"/>
                <a:buNone/>
              </a:pPr>
              <a:r>
                <a:t/>
              </a:r>
              <a:endParaRPr b="0" i="0" sz="2487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0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075" lIns="36075" spcFirstLastPara="1" rIns="36075" wrap="square" tIns="360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42"/>
                <a:buFont typeface="Arial"/>
                <a:buNone/>
              </a:pPr>
              <a:r>
                <a:t/>
              </a:r>
              <a:endParaRPr b="0" i="0" sz="2842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30"/>
          <p:cNvSpPr txBox="1"/>
          <p:nvPr/>
        </p:nvSpPr>
        <p:spPr>
          <a:xfrm>
            <a:off x="10275801" y="4773725"/>
            <a:ext cx="63678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775" lIns="185650" spcFirstLastPara="1" rIns="185650" wrap="square" tIns="927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43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[이벤트 수신]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43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받은 요청 및 데이터로 알림을 생성하여 사용자의 화면으로 보냅니다.</a:t>
            </a:r>
            <a:endParaRPr b="0" i="0" sz="2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3" name="Google Shape;653;p30"/>
          <p:cNvSpPr txBox="1"/>
          <p:nvPr/>
        </p:nvSpPr>
        <p:spPr>
          <a:xfrm>
            <a:off x="10287575" y="6765561"/>
            <a:ext cx="63678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775" lIns="185650" spcFirstLastPara="1" rIns="185650" wrap="square" tIns="927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43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[UI 생성 및 표시]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43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받은 요청을 알림을 생성하여 화면에 출력합니다.</a:t>
            </a:r>
            <a:endParaRPr b="0" i="0" sz="20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1"/>
          <p:cNvSpPr txBox="1"/>
          <p:nvPr/>
        </p:nvSpPr>
        <p:spPr>
          <a:xfrm>
            <a:off x="16373309" y="2605748"/>
            <a:ext cx="1436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75" lIns="98800" spcFirstLastPara="1" rIns="98800" wrap="square" tIns="49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1944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유저 채팅</a:t>
            </a: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944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59" name="Google Shape;659;p31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660" name="Google Shape;660;p31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661" name="Google Shape;661;p31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2" name="Google Shape;662;p31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02. Message </a:t>
            </a:r>
            <a:endParaRPr/>
          </a:p>
        </p:txBody>
      </p:sp>
      <p:sp>
        <p:nvSpPr>
          <p:cNvPr id="663" name="Google Shape;663;p31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02.Message_채팅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4" name="Google Shape;664;p31"/>
          <p:cNvSpPr txBox="1"/>
          <p:nvPr/>
        </p:nvSpPr>
        <p:spPr>
          <a:xfrm>
            <a:off x="4255755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_채팅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5" name="Google Shape;665;p31"/>
          <p:cNvSpPr txBox="1"/>
          <p:nvPr/>
        </p:nvSpPr>
        <p:spPr>
          <a:xfrm>
            <a:off x="2461875" y="7123138"/>
            <a:ext cx="6072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[메시지 전송]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각자의 개인 채널을</a:t>
            </a:r>
            <a:r>
              <a:rPr b="0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통해 서버로 메시지를 전송합니다.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b="0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이때, </a:t>
            </a:r>
            <a:r>
              <a:rPr b="0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특정 대상</a:t>
            </a:r>
            <a:r>
              <a:rPr b="0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에게 보내는 메시지일 경우 수신자 정보를 함께 담아 보냅니다.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394" y="2781402"/>
            <a:ext cx="4452095" cy="1407139"/>
          </a:xfrm>
          <a:prstGeom prst="rect">
            <a:avLst/>
          </a:prstGeom>
          <a:noFill/>
          <a:ln cap="flat" cmpd="sng" w="20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7" name="Google Shape;6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875" y="5229587"/>
            <a:ext cx="5867197" cy="1497791"/>
          </a:xfrm>
          <a:prstGeom prst="rect">
            <a:avLst/>
          </a:prstGeom>
          <a:noFill/>
          <a:ln cap="flat" cmpd="sng" w="20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8" name="Google Shape;668;p31" title="click_153657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184" y="3483645"/>
            <a:ext cx="1004577" cy="100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1" title="click_153657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822" y="5893846"/>
            <a:ext cx="1004577" cy="1004577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1"/>
          <p:cNvSpPr txBox="1"/>
          <p:nvPr/>
        </p:nvSpPr>
        <p:spPr>
          <a:xfrm>
            <a:off x="2557395" y="4773329"/>
            <a:ext cx="2038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75" lIns="98800" spcFirstLastPara="1" rIns="98800" wrap="square" tIns="49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1944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r>
              <a:rPr b="1" lang="en-US" sz="1944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채팅</a:t>
            </a: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944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71" name="Google Shape;6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9775" y="1430613"/>
            <a:ext cx="6137150" cy="5110650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2" name="Google Shape;67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66750" y="3052400"/>
            <a:ext cx="2592225" cy="3840851"/>
          </a:xfrm>
          <a:prstGeom prst="rect">
            <a:avLst/>
          </a:prstGeom>
          <a:noFill/>
          <a:ln cap="flat" cmpd="sng" w="952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31"/>
          <p:cNvSpPr txBox="1"/>
          <p:nvPr/>
        </p:nvSpPr>
        <p:spPr>
          <a:xfrm>
            <a:off x="10139770" y="793329"/>
            <a:ext cx="2038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75" lIns="98800" spcFirstLastPara="1" rIns="98800" wrap="square" tIns="49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1944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채팅</a:t>
            </a: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944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4" name="Google Shape;674;p31"/>
          <p:cNvSpPr txBox="1"/>
          <p:nvPr/>
        </p:nvSpPr>
        <p:spPr>
          <a:xfrm>
            <a:off x="2709795" y="2450425"/>
            <a:ext cx="1436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375" lIns="98800" spcFirstLastPara="1" rIns="98800" wrap="square" tIns="493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3"/>
              <a:buFont typeface="Arial"/>
              <a:buNone/>
            </a:pP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1944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유저 채팅</a:t>
            </a:r>
            <a:r>
              <a:rPr b="1" i="0" lang="en-US" sz="1944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944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10258275" y="7123150"/>
            <a:ext cx="6500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[메시지 </a:t>
            </a:r>
            <a:r>
              <a:rPr b="1"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수신</a:t>
            </a: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각 채팅이 전송되면 요청을 받고 데이터베이스에 저장합니다.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채팅방이 켜져있다면 실시간으로 채팅내용을 전송합니다.</a:t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전송받은 채팅을 화면에 출력합니다.</a:t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7" y="-26079"/>
            <a:ext cx="943536" cy="10312417"/>
            <a:chOff x="0" y="-38100"/>
            <a:chExt cx="1378431" cy="15065620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1378431" cy="15027520"/>
            </a:xfrm>
            <a:custGeom>
              <a:rect b="b" l="l" r="r" t="t"/>
              <a:pathLst>
                <a:path extrusionOk="0" h="15027520" w="1378431">
                  <a:moveTo>
                    <a:pt x="0" y="0"/>
                  </a:moveTo>
                  <a:lnTo>
                    <a:pt x="1378431" y="0"/>
                  </a:lnTo>
                  <a:lnTo>
                    <a:pt x="1378431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104" name="Google Shape;104;p14"/>
            <p:cNvSpPr txBox="1"/>
            <p:nvPr/>
          </p:nvSpPr>
          <p:spPr>
            <a:xfrm>
              <a:off x="0" y="-38100"/>
              <a:ext cx="1378431" cy="150656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7136753" y="2218163"/>
            <a:ext cx="5151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  <a:endParaRPr/>
          </a:p>
        </p:txBody>
      </p:sp>
      <p:grpSp>
        <p:nvGrpSpPr>
          <p:cNvPr id="106" name="Google Shape;106;p14"/>
          <p:cNvGrpSpPr/>
          <p:nvPr/>
        </p:nvGrpSpPr>
        <p:grpSpPr>
          <a:xfrm>
            <a:off x="7432790" y="4309610"/>
            <a:ext cx="5110279" cy="798251"/>
            <a:chOff x="7157702" y="2618960"/>
            <a:chExt cx="5110279" cy="798251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7157702" y="2618960"/>
              <a:ext cx="798251" cy="798251"/>
              <a:chOff x="0" y="0"/>
              <a:chExt cx="812800" cy="812800"/>
            </a:xfrm>
          </p:grpSpPr>
          <p:sp>
            <p:nvSpPr>
              <p:cNvPr id="108" name="Google Shape;10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8184381" y="2756496"/>
              <a:ext cx="408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99">
                  <a:latin typeface="Noto Sans KR"/>
                  <a:ea typeface="Noto Sans KR"/>
                  <a:cs typeface="Noto Sans KR"/>
                  <a:sym typeface="Noto Sans KR"/>
                </a:rPr>
                <a:t>개요 / 목표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7231629" y="2787896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48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  <a:endParaRPr/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7432802" y="5500037"/>
            <a:ext cx="5110279" cy="798251"/>
            <a:chOff x="7157702" y="4439687"/>
            <a:chExt cx="5110279" cy="798251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8184381" y="4577223"/>
              <a:ext cx="408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 구성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14" name="Google Shape;114;p14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14"/>
            <p:cNvSpPr txBox="1"/>
            <p:nvPr/>
          </p:nvSpPr>
          <p:spPr>
            <a:xfrm>
              <a:off x="7231591" y="4627323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48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  <a:endParaRPr/>
            </a:p>
          </p:txBody>
        </p:sp>
      </p:grpSp>
      <p:cxnSp>
        <p:nvCxnSpPr>
          <p:cNvPr id="118" name="Google Shape;118;p14"/>
          <p:cNvCxnSpPr/>
          <p:nvPr/>
        </p:nvCxnSpPr>
        <p:spPr>
          <a:xfrm>
            <a:off x="7033850" y="3436538"/>
            <a:ext cx="5304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4"/>
          <p:cNvSpPr txBox="1"/>
          <p:nvPr/>
        </p:nvSpPr>
        <p:spPr>
          <a:xfrm>
            <a:off x="9664140" y="743350"/>
            <a:ext cx="759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37373"/>
                </a:solidFill>
              </a:rPr>
              <a:t>MomsterInc</a:t>
            </a:r>
            <a:endParaRPr/>
          </a:p>
        </p:txBody>
      </p:sp>
      <p:grpSp>
        <p:nvGrpSpPr>
          <p:cNvPr id="120" name="Google Shape;120;p14"/>
          <p:cNvGrpSpPr/>
          <p:nvPr/>
        </p:nvGrpSpPr>
        <p:grpSpPr>
          <a:xfrm>
            <a:off x="7485371" y="6689024"/>
            <a:ext cx="5110279" cy="798251"/>
            <a:chOff x="7157702" y="4439687"/>
            <a:chExt cx="5110279" cy="798251"/>
          </a:xfrm>
        </p:grpSpPr>
        <p:sp>
          <p:nvSpPr>
            <p:cNvPr id="121" name="Google Shape;121;p14"/>
            <p:cNvSpPr txBox="1"/>
            <p:nvPr/>
          </p:nvSpPr>
          <p:spPr>
            <a:xfrm>
              <a:off x="8184381" y="4577210"/>
              <a:ext cx="408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 </a:t>
              </a: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개발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22" name="Google Shape;122;p14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5" name="Google Shape;125;p14"/>
            <p:cNvSpPr txBox="1"/>
            <p:nvPr/>
          </p:nvSpPr>
          <p:spPr>
            <a:xfrm>
              <a:off x="7231591" y="4627310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  <a:endParaRPr/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7485371" y="7879462"/>
            <a:ext cx="5151679" cy="798251"/>
            <a:chOff x="7157702" y="4439687"/>
            <a:chExt cx="5151679" cy="798251"/>
          </a:xfrm>
        </p:grpSpPr>
        <p:sp>
          <p:nvSpPr>
            <p:cNvPr id="127" name="Google Shape;127;p14"/>
            <p:cNvSpPr txBox="1"/>
            <p:nvPr/>
          </p:nvSpPr>
          <p:spPr>
            <a:xfrm>
              <a:off x="8225781" y="4580495"/>
              <a:ext cx="408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마무리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28" name="Google Shape;128;p14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14"/>
            <p:cNvSpPr txBox="1"/>
            <p:nvPr/>
          </p:nvSpPr>
          <p:spPr>
            <a:xfrm>
              <a:off x="7231591" y="4627323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32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681" name="Google Shape;681;p32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682" name="Google Shape;682;p32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32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02. Message </a:t>
            </a:r>
            <a:endParaRPr/>
          </a:p>
        </p:txBody>
      </p:sp>
      <p:sp>
        <p:nvSpPr>
          <p:cNvPr id="684" name="Google Shape;684;p32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02.Message_채팅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5" name="Google Shape;685;p32"/>
          <p:cNvSpPr txBox="1"/>
          <p:nvPr/>
        </p:nvSpPr>
        <p:spPr>
          <a:xfrm>
            <a:off x="4255755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_채팅_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대시보드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실시간 현황판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86" name="Google Shape;6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875" y="3176975"/>
            <a:ext cx="15043185" cy="6265324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7" name="Google Shape;687;p32"/>
          <p:cNvSpPr txBox="1"/>
          <p:nvPr/>
        </p:nvSpPr>
        <p:spPr>
          <a:xfrm>
            <a:off x="13370899" y="4097719"/>
            <a:ext cx="3686100" cy="950700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7800" lIns="87800" spcFirstLastPara="1" rIns="87800" wrap="square" tIns="87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●</a:t>
            </a:r>
            <a:r>
              <a:rPr b="1" lang="en-US" sz="153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실시간 현황 모니터링</a:t>
            </a:r>
            <a:endParaRPr b="1" sz="1536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</a:t>
            </a:r>
            <a:endParaRPr sz="2208">
              <a:solidFill>
                <a:srgbClr val="595959"/>
              </a:solidFill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○</a:t>
            </a:r>
            <a:r>
              <a:rPr lang="en-US" sz="148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온라인 사용자, 상담 대기 현황</a:t>
            </a:r>
            <a:endParaRPr sz="1488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8" name="Google Shape;688;p32"/>
          <p:cNvSpPr txBox="1"/>
          <p:nvPr/>
        </p:nvSpPr>
        <p:spPr>
          <a:xfrm>
            <a:off x="2105078" y="5903200"/>
            <a:ext cx="3046500" cy="1586700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7800" lIns="87800" spcFirstLastPara="1" rIns="87800" wrap="square" tIns="87800">
            <a:noAutofit/>
          </a:bodyPr>
          <a:lstStyle/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●</a:t>
            </a:r>
            <a:r>
              <a:rPr b="1" lang="en-US" sz="153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동적 채팅 관리</a:t>
            </a:r>
            <a:endParaRPr b="1" sz="1536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</a:t>
            </a:r>
            <a:endParaRPr sz="2208">
              <a:solidFill>
                <a:srgbClr val="595959"/>
              </a:solidFill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○</a:t>
            </a:r>
            <a:r>
              <a:rPr lang="en-US" sz="148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새 메시지가 오면, 자동으로</a:t>
            </a:r>
            <a:endParaRPr sz="1488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업데이트되고, 브라우저 알림으로 </a:t>
            </a:r>
            <a:endParaRPr sz="1488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즉시 전파</a:t>
            </a:r>
            <a:endParaRPr sz="1488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9" name="Google Shape;689;p32"/>
          <p:cNvSpPr txBox="1"/>
          <p:nvPr/>
        </p:nvSpPr>
        <p:spPr>
          <a:xfrm>
            <a:off x="11933629" y="8146667"/>
            <a:ext cx="4922700" cy="950700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7800" lIns="87800" spcFirstLastPara="1" rIns="87800" wrap="square" tIns="87800">
            <a:noAutofit/>
          </a:bodyPr>
          <a:lstStyle/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4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●</a:t>
            </a:r>
            <a:r>
              <a:rPr b="1" lang="en-US" sz="153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컨텍스트 기반 대화</a:t>
            </a:r>
            <a:endParaRPr b="1" sz="1536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</a:t>
            </a:r>
            <a:endParaRPr sz="2208">
              <a:solidFill>
                <a:srgbClr val="595959"/>
              </a:solidFill>
            </a:endParaRPr>
          </a:p>
          <a:p>
            <a:pPr indent="0" lvl="0" marL="1097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6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○</a:t>
            </a:r>
            <a:r>
              <a:rPr lang="en-US" sz="1488">
                <a:solidFill>
                  <a:srgbClr val="0C0C0C"/>
                </a:solidFill>
                <a:latin typeface="Noto Sans KR"/>
                <a:ea typeface="Noto Sans KR"/>
                <a:cs typeface="Noto Sans KR"/>
                <a:sym typeface="Noto Sans KR"/>
              </a:rPr>
              <a:t> 각 사용자와의 대화 내역과 상태를 독립적으로 관리</a:t>
            </a:r>
            <a:endParaRPr sz="1488">
              <a:solidFill>
                <a:srgbClr val="0C0C0C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90" name="Google Shape;6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000" y="1761350"/>
            <a:ext cx="8648849" cy="2213150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1" name="Google Shape;691;p32"/>
          <p:cNvSpPr txBox="1"/>
          <p:nvPr/>
        </p:nvSpPr>
        <p:spPr>
          <a:xfrm>
            <a:off x="12616700" y="1761350"/>
            <a:ext cx="4440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</a:t>
            </a: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채팅보드</a:t>
            </a:r>
            <a:r>
              <a:rPr b="1" i="0" lang="en-US" sz="18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C1E"/>
              </a:buClr>
              <a:buSzPts val="1800"/>
              <a:buFont typeface="Noto Sans KR"/>
              <a:buAutoNum type="arabicPeriod"/>
            </a:pP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유저와 유저가 전송한 </a:t>
            </a: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메시지의</a:t>
            </a:r>
            <a:r>
              <a:rPr lang="en-US" sz="18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상태에 따라 실시간으로 반영됩니다.</a:t>
            </a:r>
            <a:endParaRPr sz="1800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3736725" y="2828200"/>
            <a:ext cx="3473100" cy="1269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10052550" y="1558600"/>
            <a:ext cx="2315400" cy="1269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32"/>
          <p:cNvCxnSpPr>
            <a:stCxn id="693" idx="2"/>
          </p:cNvCxnSpPr>
          <p:nvPr/>
        </p:nvCxnSpPr>
        <p:spPr>
          <a:xfrm>
            <a:off x="11210250" y="2828200"/>
            <a:ext cx="4278900" cy="58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5" name="Google Shape;695;p32"/>
          <p:cNvCxnSpPr>
            <a:stCxn id="692" idx="2"/>
          </p:cNvCxnSpPr>
          <p:nvPr/>
        </p:nvCxnSpPr>
        <p:spPr>
          <a:xfrm flipH="1">
            <a:off x="4366875" y="4097800"/>
            <a:ext cx="1106400" cy="679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3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701" name="Google Shape;701;p33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02" name="Google Shape;702;p33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33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704" name="Google Shape;704;p33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05" name="Google Shape;705;p33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33"/>
          <p:cNvSpPr txBox="1"/>
          <p:nvPr/>
        </p:nvSpPr>
        <p:spPr>
          <a:xfrm>
            <a:off x="7367300" y="2415275"/>
            <a:ext cx="51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Custom 03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07" name="Google Shape;707;p33"/>
          <p:cNvSpPr txBox="1"/>
          <p:nvPr/>
        </p:nvSpPr>
        <p:spPr>
          <a:xfrm>
            <a:off x="7411263" y="5204146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동적 옵션 생성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08" name="Google Shape;708;p33"/>
          <p:cNvCxnSpPr/>
          <p:nvPr/>
        </p:nvCxnSpPr>
        <p:spPr>
          <a:xfrm>
            <a:off x="7367298" y="3490820"/>
            <a:ext cx="4986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33"/>
          <p:cNvCxnSpPr/>
          <p:nvPr/>
        </p:nvCxnSpPr>
        <p:spPr>
          <a:xfrm>
            <a:off x="7367297" y="5774309"/>
            <a:ext cx="21432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3"/>
          <p:cNvSpPr txBox="1"/>
          <p:nvPr/>
        </p:nvSpPr>
        <p:spPr>
          <a:xfrm>
            <a:off x="7411263" y="6190160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옵션 적용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11" name="Google Shape;711;p33"/>
          <p:cNvCxnSpPr/>
          <p:nvPr/>
        </p:nvCxnSpPr>
        <p:spPr>
          <a:xfrm>
            <a:off x="7367297" y="6760323"/>
            <a:ext cx="17034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33"/>
          <p:cNvSpPr txBox="1"/>
          <p:nvPr/>
        </p:nvSpPr>
        <p:spPr>
          <a:xfrm>
            <a:off x="7411263" y="41302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3D 모델 출력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13" name="Google Shape;713;p33"/>
          <p:cNvCxnSpPr/>
          <p:nvPr/>
        </p:nvCxnSpPr>
        <p:spPr>
          <a:xfrm>
            <a:off x="7367297" y="4700385"/>
            <a:ext cx="20991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34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719" name="Google Shape;719;p34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20" name="Google Shape;720;p34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1" name="Google Shape;721;p34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03. custom</a:t>
            </a:r>
            <a:endParaRPr/>
          </a:p>
        </p:txBody>
      </p:sp>
      <p:sp>
        <p:nvSpPr>
          <p:cNvPr id="722" name="Google Shape;722;p34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03.custom_3D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출력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3" name="Google Shape;723;p34"/>
          <p:cNvSpPr txBox="1"/>
          <p:nvPr/>
        </p:nvSpPr>
        <p:spPr>
          <a:xfrm>
            <a:off x="39122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_3D Canvus_Flow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4" name="Google Shape;724;p34" title="spreadsheet_100043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124" y="5159967"/>
            <a:ext cx="2252860" cy="225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4" title="computer-science_1000397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765" y="5159964"/>
            <a:ext cx="2252860" cy="225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4" title="search-data_1000433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723" y="2770877"/>
            <a:ext cx="2252860" cy="2252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34"/>
          <p:cNvGrpSpPr/>
          <p:nvPr/>
        </p:nvGrpSpPr>
        <p:grpSpPr>
          <a:xfrm rot="2493379">
            <a:off x="5083440" y="5073231"/>
            <a:ext cx="393214" cy="642836"/>
            <a:chOff x="8336974" y="4561505"/>
            <a:chExt cx="787800" cy="787800"/>
          </a:xfrm>
        </p:grpSpPr>
        <p:sp>
          <p:nvSpPr>
            <p:cNvPr id="728" name="Google Shape;728;p34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6250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6475" lIns="166475" spcFirstLastPara="1" rIns="166475" wrap="square" tIns="16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49"/>
                <a:buFont typeface="Arial"/>
                <a:buNone/>
              </a:pPr>
              <a:r>
                <a:t/>
              </a:r>
              <a:endParaRPr b="0" i="0" sz="2549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4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975" lIns="36975" spcFirstLastPara="1" rIns="36975" wrap="square" tIns="3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13"/>
                <a:buFont typeface="Arial"/>
                <a:buNone/>
              </a:pPr>
              <a:r>
                <a:t/>
              </a:r>
              <a:endParaRPr b="0" i="0" sz="291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0" name="Google Shape;730;p34"/>
          <p:cNvSpPr txBox="1"/>
          <p:nvPr/>
        </p:nvSpPr>
        <p:spPr>
          <a:xfrm>
            <a:off x="2943849" y="3015529"/>
            <a:ext cx="22527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375" lIns="69375" spcFirstLastPara="1" rIns="69375" wrap="square" tIns="693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Font typeface="Arial"/>
              <a:buNone/>
            </a:pPr>
            <a:r>
              <a:rPr b="1" lang="en-US" sz="1820">
                <a:solidFill>
                  <a:schemeClr val="dk1"/>
                </a:solidFill>
              </a:rPr>
              <a:t>Page</a:t>
            </a:r>
            <a:br>
              <a:rPr lang="en-US" sz="1820">
                <a:solidFill>
                  <a:schemeClr val="dk1"/>
                </a:solidFill>
              </a:rPr>
            </a:br>
            <a:r>
              <a:rPr lang="en-US" sz="1820">
                <a:solidFill>
                  <a:schemeClr val="dk1"/>
                </a:solidFill>
              </a:rPr>
              <a:t>출력, 정보전달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731" name="Google Shape;731;p34"/>
          <p:cNvSpPr txBox="1"/>
          <p:nvPr/>
        </p:nvSpPr>
        <p:spPr>
          <a:xfrm>
            <a:off x="2242518" y="7300594"/>
            <a:ext cx="32922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375" lIns="69375" spcFirstLastPara="1" rIns="69375" wrap="square" tIns="693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Font typeface="Arial"/>
              <a:buNone/>
            </a:pPr>
            <a:r>
              <a:rPr b="1" lang="en-US" sz="1820">
                <a:solidFill>
                  <a:schemeClr val="dk1"/>
                </a:solidFill>
              </a:rPr>
              <a:t>Component</a:t>
            </a:r>
            <a:br>
              <a:rPr lang="en-US" sz="1820">
                <a:solidFill>
                  <a:schemeClr val="dk1"/>
                </a:solidFill>
              </a:rPr>
            </a:br>
            <a:r>
              <a:rPr lang="en-US" sz="1820">
                <a:solidFill>
                  <a:schemeClr val="dk1"/>
                </a:solidFill>
              </a:rPr>
              <a:t>3D</a:t>
            </a:r>
            <a:r>
              <a:rPr lang="en-US" sz="1820">
                <a:solidFill>
                  <a:schemeClr val="dk1"/>
                </a:solidFill>
              </a:rPr>
              <a:t>모델링 구현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732" name="Google Shape;732;p34"/>
          <p:cNvSpPr txBox="1"/>
          <p:nvPr/>
        </p:nvSpPr>
        <p:spPr>
          <a:xfrm>
            <a:off x="5749550" y="7386386"/>
            <a:ext cx="32922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9375" lIns="69375" spcFirstLastPara="1" rIns="69375" wrap="square" tIns="693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Font typeface="Arial"/>
              <a:buNone/>
            </a:pPr>
            <a:r>
              <a:rPr b="1" lang="en-US" sz="1820">
                <a:solidFill>
                  <a:schemeClr val="dk1"/>
                </a:solidFill>
              </a:rPr>
              <a:t>Component</a:t>
            </a:r>
            <a:br>
              <a:rPr lang="en-US" sz="1820">
                <a:solidFill>
                  <a:schemeClr val="dk1"/>
                </a:solidFill>
              </a:rPr>
            </a:br>
            <a:r>
              <a:rPr lang="en-US" sz="1820">
                <a:solidFill>
                  <a:schemeClr val="dk1"/>
                </a:solidFill>
              </a:rPr>
              <a:t>3D</a:t>
            </a:r>
            <a:r>
              <a:rPr lang="en-US" sz="1820">
                <a:solidFill>
                  <a:schemeClr val="dk1"/>
                </a:solidFill>
              </a:rPr>
              <a:t>모델링 옵션 지정</a:t>
            </a:r>
            <a:endParaRPr sz="182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Font typeface="Arial"/>
              <a:buNone/>
            </a:pPr>
            <a:r>
              <a:rPr lang="en-US" sz="1820">
                <a:solidFill>
                  <a:schemeClr val="dk1"/>
                </a:solidFill>
              </a:rPr>
              <a:t>저장 or 구매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733" name="Google Shape;733;p34"/>
          <p:cNvSpPr txBox="1"/>
          <p:nvPr/>
        </p:nvSpPr>
        <p:spPr>
          <a:xfrm>
            <a:off x="9862531" y="3098271"/>
            <a:ext cx="759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9490106" y="3870796"/>
            <a:ext cx="75951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상태 끌어올리기 (Lifting State Up)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KR"/>
              <a:buAutoNum type="arabicPeriod"/>
            </a:pP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데이터 일관성 유지 (단일 데이터 소스)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KR"/>
              <a:buAutoNum type="arabicPeriod"/>
            </a:pP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예측 가능한 데이터 흐름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KR"/>
              <a:buAutoNum type="arabicPeriod"/>
            </a:pPr>
            <a:r>
              <a:rPr b="1" lang="en-US" sz="2400">
                <a:latin typeface="Noto Sans KR"/>
                <a:ea typeface="Noto Sans KR"/>
                <a:cs typeface="Noto Sans KR"/>
                <a:sym typeface="Noto Sans KR"/>
              </a:rPr>
              <a:t>컴포넌트 재사용성 증가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34"/>
          <p:cNvGrpSpPr/>
          <p:nvPr/>
        </p:nvGrpSpPr>
        <p:grpSpPr>
          <a:xfrm rot="-8100000">
            <a:off x="4633749" y="4472265"/>
            <a:ext cx="393172" cy="642846"/>
            <a:chOff x="8336974" y="4561505"/>
            <a:chExt cx="787800" cy="787800"/>
          </a:xfrm>
        </p:grpSpPr>
        <p:sp>
          <p:nvSpPr>
            <p:cNvPr id="736" name="Google Shape;736;p34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6250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6475" lIns="166475" spcFirstLastPara="1" rIns="166475" wrap="square" tIns="16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49"/>
                <a:buFont typeface="Arial"/>
                <a:buNone/>
              </a:pPr>
              <a:r>
                <a:t/>
              </a:r>
              <a:endParaRPr b="0" i="0" sz="2549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4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975" lIns="36975" spcFirstLastPara="1" rIns="36975" wrap="square" tIns="3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13"/>
                <a:buFont typeface="Arial"/>
                <a:buNone/>
              </a:pPr>
              <a:r>
                <a:t/>
              </a:r>
              <a:endParaRPr b="0" i="0" sz="291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34"/>
          <p:cNvGrpSpPr/>
          <p:nvPr/>
        </p:nvGrpSpPr>
        <p:grpSpPr>
          <a:xfrm rot="-2906621">
            <a:off x="6443452" y="4816191"/>
            <a:ext cx="393214" cy="642836"/>
            <a:chOff x="8336974" y="4561505"/>
            <a:chExt cx="787800" cy="787800"/>
          </a:xfrm>
        </p:grpSpPr>
        <p:sp>
          <p:nvSpPr>
            <p:cNvPr id="739" name="Google Shape;739;p34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6250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6475" lIns="166475" spcFirstLastPara="1" rIns="166475" wrap="square" tIns="16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49"/>
                <a:buFont typeface="Arial"/>
                <a:buNone/>
              </a:pPr>
              <a:r>
                <a:t/>
              </a:r>
              <a:endParaRPr b="0" i="0" sz="2549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4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975" lIns="36975" spcFirstLastPara="1" rIns="36975" wrap="square" tIns="3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13"/>
                <a:buFont typeface="Arial"/>
                <a:buNone/>
              </a:pPr>
              <a:r>
                <a:t/>
              </a:r>
              <a:endParaRPr b="0" i="0" sz="291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1" name="Google Shape;741;p34"/>
          <p:cNvGrpSpPr/>
          <p:nvPr/>
        </p:nvGrpSpPr>
        <p:grpSpPr>
          <a:xfrm rot="8100000">
            <a:off x="7164736" y="4529598"/>
            <a:ext cx="393172" cy="642846"/>
            <a:chOff x="8336974" y="4561505"/>
            <a:chExt cx="787800" cy="787800"/>
          </a:xfrm>
        </p:grpSpPr>
        <p:sp>
          <p:nvSpPr>
            <p:cNvPr id="742" name="Google Shape;742;p34"/>
            <p:cNvSpPr/>
            <p:nvPr/>
          </p:nvSpPr>
          <p:spPr>
            <a:xfrm>
              <a:off x="8336974" y="4561505"/>
              <a:ext cx="787800" cy="78780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F9900"/>
            </a:solidFill>
            <a:ln cap="flat" cmpd="sng" w="46250">
              <a:solidFill>
                <a:srgbClr val="FF9900">
                  <a:alpha val="894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6475" lIns="166475" spcFirstLastPara="1" rIns="166475" wrap="square" tIns="166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49"/>
                <a:buFont typeface="Arial"/>
                <a:buNone/>
              </a:pPr>
              <a:r>
                <a:t/>
              </a:r>
              <a:endParaRPr b="0" i="0" sz="2549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4"/>
            <p:cNvSpPr txBox="1"/>
            <p:nvPr/>
          </p:nvSpPr>
          <p:spPr>
            <a:xfrm>
              <a:off x="8514195" y="4561505"/>
              <a:ext cx="433200" cy="5925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6975" lIns="36975" spcFirstLastPara="1" rIns="36975" wrap="square" tIns="369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13"/>
                <a:buFont typeface="Arial"/>
                <a:buNone/>
              </a:pPr>
              <a:r>
                <a:t/>
              </a:r>
              <a:endParaRPr b="0" i="0" sz="2913" u="none" cap="none" strike="noStrike">
                <a:solidFill>
                  <a:srgbClr val="FFCE0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35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749" name="Google Shape;749;p35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50" name="Google Shape;750;p35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1" name="Google Shape;751;p35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03. custom</a:t>
            </a:r>
            <a:endParaRPr/>
          </a:p>
        </p:txBody>
      </p:sp>
      <p:sp>
        <p:nvSpPr>
          <p:cNvPr id="752" name="Google Shape;752;p35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03.custom_3D모델 출력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3" name="Google Shape;753;p35"/>
          <p:cNvSpPr txBox="1"/>
          <p:nvPr/>
        </p:nvSpPr>
        <p:spPr>
          <a:xfrm>
            <a:off x="39122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_3D모델 출력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54" name="Google Shape;754;p35"/>
          <p:cNvSpPr txBox="1"/>
          <p:nvPr/>
        </p:nvSpPr>
        <p:spPr>
          <a:xfrm>
            <a:off x="12402223" y="4118502"/>
            <a:ext cx="52203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 페이지 진입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프로젝트에 필요한 정보들을 불러옵니다.</a:t>
            </a: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[3D모델 분석]</a:t>
            </a:r>
            <a:b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3D모델파일을 분석하여 내부에 분리되어있는 각 파츠 목록을 추출하여 화면에 출력합니다.</a:t>
            </a:r>
            <a:endParaRPr b="0" i="0" sz="20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55" name="Google Shape;7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71" y="1809536"/>
            <a:ext cx="53530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323" y="4933727"/>
            <a:ext cx="5882399" cy="4291605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7" name="Google Shape;757;p35"/>
          <p:cNvCxnSpPr/>
          <p:nvPr/>
        </p:nvCxnSpPr>
        <p:spPr>
          <a:xfrm flipH="1">
            <a:off x="5488723" y="4016527"/>
            <a:ext cx="1449300" cy="1711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8" name="Google Shape;7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3698" y="2815202"/>
            <a:ext cx="3764750" cy="586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35"/>
          <p:cNvCxnSpPr>
            <a:endCxn id="760" idx="1"/>
          </p:cNvCxnSpPr>
          <p:nvPr/>
        </p:nvCxnSpPr>
        <p:spPr>
          <a:xfrm flipH="1" rot="10800000">
            <a:off x="7752448" y="3850927"/>
            <a:ext cx="897300" cy="2098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35"/>
          <p:cNvSpPr/>
          <p:nvPr/>
        </p:nvSpPr>
        <p:spPr>
          <a:xfrm>
            <a:off x="8649748" y="3533377"/>
            <a:ext cx="2788500" cy="635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6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766" name="Google Shape;766;p36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67" name="Google Shape;767;p36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8" name="Google Shape;768;p36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03. custom</a:t>
            </a:r>
            <a:endParaRPr/>
          </a:p>
        </p:txBody>
      </p:sp>
      <p:sp>
        <p:nvSpPr>
          <p:cNvPr id="769" name="Google Shape;769;p36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03.custom_3D모델 출력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0" name="Google Shape;770;p36"/>
          <p:cNvSpPr txBox="1"/>
          <p:nvPr/>
        </p:nvSpPr>
        <p:spPr>
          <a:xfrm>
            <a:off x="39122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_3D모델 출력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1" name="Google Shape;771;p36"/>
          <p:cNvSpPr txBox="1"/>
          <p:nvPr/>
        </p:nvSpPr>
        <p:spPr>
          <a:xfrm>
            <a:off x="3150575" y="7815675"/>
            <a:ext cx="5366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속성 변경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수정하고 싶은 파츠를 선택, 수치를 조종합니다.</a:t>
            </a:r>
            <a:endParaRPr b="0" i="0" sz="20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72" name="Google Shape;7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225" y="2367839"/>
            <a:ext cx="6528734" cy="4763146"/>
          </a:xfrm>
          <a:prstGeom prst="rect">
            <a:avLst/>
          </a:prstGeom>
          <a:noFill/>
          <a:ln cap="flat" cmpd="sng" w="185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73" name="Google Shape;773;p36"/>
          <p:cNvCxnSpPr>
            <a:stCxn id="774" idx="3"/>
            <a:endCxn id="775" idx="1"/>
          </p:cNvCxnSpPr>
          <p:nvPr/>
        </p:nvCxnSpPr>
        <p:spPr>
          <a:xfrm>
            <a:off x="8526589" y="3996515"/>
            <a:ext cx="578100" cy="9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36"/>
          <p:cNvCxnSpPr>
            <a:stCxn id="775" idx="3"/>
            <a:endCxn id="777" idx="1"/>
          </p:cNvCxnSpPr>
          <p:nvPr/>
        </p:nvCxnSpPr>
        <p:spPr>
          <a:xfrm>
            <a:off x="13133108" y="4006023"/>
            <a:ext cx="785400" cy="743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5" name="Google Shape;7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731" y="2547972"/>
            <a:ext cx="4028378" cy="2916102"/>
          </a:xfrm>
          <a:prstGeom prst="rect">
            <a:avLst/>
          </a:prstGeom>
          <a:noFill/>
          <a:ln cap="flat" cmpd="sng" w="185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7" name="Google Shape;7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8391" y="2482525"/>
            <a:ext cx="3248417" cy="4533776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4" name="Google Shape;774;p36"/>
          <p:cNvSpPr/>
          <p:nvPr/>
        </p:nvSpPr>
        <p:spPr>
          <a:xfrm>
            <a:off x="6052489" y="3055265"/>
            <a:ext cx="2474100" cy="1882500"/>
          </a:xfrm>
          <a:prstGeom prst="rect">
            <a:avLst/>
          </a:prstGeom>
          <a:noFill/>
          <a:ln cap="flat" cmpd="sng" w="277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775" lIns="88775" spcFirstLastPara="1" rIns="88775" wrap="square" tIns="88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6"/>
          <p:cNvSpPr txBox="1"/>
          <p:nvPr/>
        </p:nvSpPr>
        <p:spPr>
          <a:xfrm>
            <a:off x="11220200" y="7815675"/>
            <a:ext cx="6079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각 파츠에 속성을 적용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전달된 파츠와 속성 값을 3D모델에 적용합니다.</a:t>
            </a:r>
            <a:endParaRPr b="0" i="0" sz="20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37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784" name="Google Shape;784;p37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85" name="Google Shape;785;p37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37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787" name="Google Shape;787;p37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788" name="Google Shape;788;p37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9" name="Google Shape;789;p37"/>
          <p:cNvSpPr txBox="1"/>
          <p:nvPr/>
        </p:nvSpPr>
        <p:spPr>
          <a:xfrm>
            <a:off x="7367300" y="2415275"/>
            <a:ext cx="51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3DModel 04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7411263" y="5204146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가상 공간 플레이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91" name="Google Shape;791;p37"/>
          <p:cNvCxnSpPr/>
          <p:nvPr/>
        </p:nvCxnSpPr>
        <p:spPr>
          <a:xfrm>
            <a:off x="7367298" y="3490820"/>
            <a:ext cx="4986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37"/>
          <p:cNvCxnSpPr/>
          <p:nvPr/>
        </p:nvCxnSpPr>
        <p:spPr>
          <a:xfrm>
            <a:off x="7367297" y="5774309"/>
            <a:ext cx="26133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3" name="Google Shape;793;p37"/>
          <p:cNvSpPr txBox="1"/>
          <p:nvPr/>
        </p:nvSpPr>
        <p:spPr>
          <a:xfrm>
            <a:off x="7411263" y="41302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메인페이지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94" name="Google Shape;794;p37"/>
          <p:cNvCxnSpPr/>
          <p:nvPr/>
        </p:nvCxnSpPr>
        <p:spPr>
          <a:xfrm>
            <a:off x="7367297" y="4700385"/>
            <a:ext cx="17988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38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00" name="Google Shape;800;p38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01" name="Google Shape;801;p38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2" name="Google Shape;802;p38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04. 3DModel</a:t>
            </a:r>
            <a:endParaRPr/>
          </a:p>
        </p:txBody>
      </p:sp>
      <p:sp>
        <p:nvSpPr>
          <p:cNvPr id="803" name="Google Shape;803;p38"/>
          <p:cNvSpPr txBox="1"/>
          <p:nvPr/>
        </p:nvSpPr>
        <p:spPr>
          <a:xfrm>
            <a:off x="42401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_메인 페이지 구조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4" name="Google Shape;804;p38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04.3DModel_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페이지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5" name="Google Shape;805;p38"/>
          <p:cNvSpPr/>
          <p:nvPr/>
        </p:nvSpPr>
        <p:spPr>
          <a:xfrm rot="-5400000">
            <a:off x="12481019" y="3447553"/>
            <a:ext cx="4606851" cy="966794"/>
          </a:xfrm>
          <a:prstGeom prst="flowChartInputOutput">
            <a:avLst/>
          </a:prstGeom>
          <a:solidFill>
            <a:srgbClr val="FFCE08">
              <a:alpha val="71760"/>
            </a:srgbClr>
          </a:solidFill>
          <a:ln cap="flat" cmpd="sng" w="115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25" lIns="111025" spcFirstLastPara="1" rIns="111025" wrap="square" tIns="11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8"/>
          <p:cNvSpPr/>
          <p:nvPr/>
        </p:nvSpPr>
        <p:spPr>
          <a:xfrm rot="-5400000">
            <a:off x="12091205" y="3447553"/>
            <a:ext cx="4606851" cy="966794"/>
          </a:xfrm>
          <a:prstGeom prst="flowChartInputOutput">
            <a:avLst/>
          </a:prstGeom>
          <a:solidFill>
            <a:srgbClr val="FFCE08">
              <a:alpha val="71760"/>
            </a:srgbClr>
          </a:solidFill>
          <a:ln cap="flat" cmpd="sng" w="115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25" lIns="111025" spcFirstLastPara="1" rIns="111025" wrap="square" tIns="11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8"/>
          <p:cNvSpPr/>
          <p:nvPr/>
        </p:nvSpPr>
        <p:spPr>
          <a:xfrm rot="-5400000">
            <a:off x="11768172" y="3447553"/>
            <a:ext cx="4606851" cy="966794"/>
          </a:xfrm>
          <a:prstGeom prst="flowChartInputOutput">
            <a:avLst/>
          </a:prstGeom>
          <a:solidFill>
            <a:srgbClr val="FFCE08">
              <a:alpha val="71760"/>
            </a:srgbClr>
          </a:solidFill>
          <a:ln cap="flat" cmpd="sng" w="115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1025" lIns="111025" spcFirstLastPara="1" rIns="111025" wrap="square" tIns="111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9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8" name="Google Shape;808;p38"/>
          <p:cNvCxnSpPr>
            <a:stCxn id="805" idx="3"/>
            <a:endCxn id="809" idx="0"/>
          </p:cNvCxnSpPr>
          <p:nvPr/>
        </p:nvCxnSpPr>
        <p:spPr>
          <a:xfrm>
            <a:off x="15267842" y="4391635"/>
            <a:ext cx="609600" cy="4072500"/>
          </a:xfrm>
          <a:prstGeom prst="straightConnector1">
            <a:avLst/>
          </a:prstGeom>
          <a:noFill/>
          <a:ln cap="flat" cmpd="sng" w="270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9" name="Google Shape;809;p38"/>
          <p:cNvSpPr txBox="1"/>
          <p:nvPr/>
        </p:nvSpPr>
        <p:spPr>
          <a:xfrm>
            <a:off x="14377688" y="8464016"/>
            <a:ext cx="2999700" cy="640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450" lIns="86450" spcFirstLastPara="1" rIns="86450" wrap="square" tIns="86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기본 화면 (body)</a:t>
            </a:r>
            <a:endParaRPr sz="30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0" name="Google Shape;810;p38"/>
          <p:cNvCxnSpPr>
            <a:stCxn id="806" idx="3"/>
            <a:endCxn id="811" idx="0"/>
          </p:cNvCxnSpPr>
          <p:nvPr/>
        </p:nvCxnSpPr>
        <p:spPr>
          <a:xfrm flipH="1">
            <a:off x="14394728" y="4391635"/>
            <a:ext cx="483300" cy="3185400"/>
          </a:xfrm>
          <a:prstGeom prst="straightConnector1">
            <a:avLst/>
          </a:prstGeom>
          <a:noFill/>
          <a:ln cap="flat" cmpd="sng" w="270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38"/>
          <p:cNvSpPr txBox="1"/>
          <p:nvPr/>
        </p:nvSpPr>
        <p:spPr>
          <a:xfrm>
            <a:off x="12352713" y="7577077"/>
            <a:ext cx="4083900" cy="640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450" lIns="86450" spcFirstLastPara="1" rIns="86450" wrap="square" tIns="86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 배치</a:t>
            </a: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컨테이너</a:t>
            </a: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38"/>
          <p:cNvCxnSpPr>
            <a:stCxn id="807" idx="4"/>
            <a:endCxn id="813" idx="0"/>
          </p:cNvCxnSpPr>
          <p:nvPr/>
        </p:nvCxnSpPr>
        <p:spPr>
          <a:xfrm flipH="1">
            <a:off x="13372694" y="3930950"/>
            <a:ext cx="1182300" cy="2654700"/>
          </a:xfrm>
          <a:prstGeom prst="straightConnector1">
            <a:avLst/>
          </a:prstGeom>
          <a:noFill/>
          <a:ln cap="flat" cmpd="sng" w="270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38"/>
          <p:cNvSpPr txBox="1"/>
          <p:nvPr/>
        </p:nvSpPr>
        <p:spPr>
          <a:xfrm>
            <a:off x="11330875" y="6585572"/>
            <a:ext cx="4083900" cy="6405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6450" lIns="86450" spcFirstLastPara="1" rIns="86450" wrap="square" tIns="864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텍스트</a:t>
            </a:r>
            <a:r>
              <a:rPr lang="en-US" sz="302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배치 컨테이너 </a:t>
            </a:r>
            <a:endParaRPr sz="302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8"/>
          <p:cNvSpPr txBox="1"/>
          <p:nvPr/>
        </p:nvSpPr>
        <p:spPr>
          <a:xfrm>
            <a:off x="2847525" y="8457825"/>
            <a:ext cx="72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800" u="none" cap="none" strike="noStrike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b="1" lang="en-US" sz="18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3D 컨테이너로 각각 스크린을 분리하여 스크롤에 따라 사용자에게</a:t>
            </a:r>
            <a:endParaRPr b="1" sz="18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18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마치 모니터안에 입체적인 공간이 있다는 느낌을 구현했습니다.</a:t>
            </a:r>
            <a:endParaRPr b="1" sz="18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15" name="Google Shape;8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538" y="4983951"/>
            <a:ext cx="7429975" cy="3182473"/>
          </a:xfrm>
          <a:prstGeom prst="rect">
            <a:avLst/>
          </a:prstGeom>
          <a:noFill/>
          <a:ln cap="flat" cmpd="sng" w="258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6" name="Google Shape;8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537" y="2022625"/>
            <a:ext cx="7429978" cy="2491419"/>
          </a:xfrm>
          <a:prstGeom prst="rect">
            <a:avLst/>
          </a:prstGeom>
          <a:noFill/>
          <a:ln cap="flat" cmpd="sng" w="258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7" name="Google Shape;817;p38"/>
          <p:cNvCxnSpPr>
            <a:stCxn id="813" idx="1"/>
          </p:cNvCxnSpPr>
          <p:nvPr/>
        </p:nvCxnSpPr>
        <p:spPr>
          <a:xfrm rot="10800000">
            <a:off x="9428275" y="6880022"/>
            <a:ext cx="1902600" cy="25800"/>
          </a:xfrm>
          <a:prstGeom prst="straightConnector1">
            <a:avLst/>
          </a:prstGeom>
          <a:noFill/>
          <a:ln cap="flat" cmpd="sng" w="270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38"/>
          <p:cNvCxnSpPr>
            <a:stCxn id="811" idx="1"/>
          </p:cNvCxnSpPr>
          <p:nvPr/>
        </p:nvCxnSpPr>
        <p:spPr>
          <a:xfrm rot="10800000">
            <a:off x="6747813" y="7777927"/>
            <a:ext cx="5604900" cy="119400"/>
          </a:xfrm>
          <a:prstGeom prst="straightConnector1">
            <a:avLst/>
          </a:prstGeom>
          <a:noFill/>
          <a:ln cap="flat" cmpd="sng" w="270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38"/>
          <p:cNvCxnSpPr>
            <a:stCxn id="809" idx="1"/>
          </p:cNvCxnSpPr>
          <p:nvPr/>
        </p:nvCxnSpPr>
        <p:spPr>
          <a:xfrm rot="10800000">
            <a:off x="9632588" y="8077166"/>
            <a:ext cx="4745100" cy="707100"/>
          </a:xfrm>
          <a:prstGeom prst="straightConnector1">
            <a:avLst/>
          </a:prstGeom>
          <a:noFill/>
          <a:ln cap="flat" cmpd="sng" w="270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39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25" name="Google Shape;825;p39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26" name="Google Shape;826;p39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39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04. 3DModel</a:t>
            </a:r>
            <a:endParaRPr/>
          </a:p>
        </p:txBody>
      </p:sp>
      <p:sp>
        <p:nvSpPr>
          <p:cNvPr id="828" name="Google Shape;828;p39"/>
          <p:cNvSpPr txBox="1"/>
          <p:nvPr/>
        </p:nvSpPr>
        <p:spPr>
          <a:xfrm>
            <a:off x="42401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_메인 페이지(마우스 효과)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04.3DModel_메인 페이지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30" name="Google Shape;830;p39"/>
          <p:cNvSpPr txBox="1"/>
          <p:nvPr/>
        </p:nvSpPr>
        <p:spPr>
          <a:xfrm>
            <a:off x="11818150" y="6610388"/>
            <a:ext cx="532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1800" u="none" cap="none" strike="noStrike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b="1" lang="en-US" sz="18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마우스 커서를 따라 다니는 해당 현미경 모델링을 통해 사용자는 직접 해당 메인페이지와 상호작용을 하고 있다는 느낌을 줍니다.</a:t>
            </a:r>
            <a:endParaRPr b="1" sz="18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31" name="Google Shape;8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298" y="2250710"/>
            <a:ext cx="7696200" cy="2771775"/>
          </a:xfrm>
          <a:prstGeom prst="rect">
            <a:avLst/>
          </a:prstGeom>
          <a:noFill/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2" name="Google Shape;8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248" y="5533810"/>
            <a:ext cx="7734300" cy="3076575"/>
          </a:xfrm>
          <a:prstGeom prst="rect">
            <a:avLst/>
          </a:prstGeom>
          <a:noFill/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3" name="Google Shape;833;p39"/>
          <p:cNvSpPr txBox="1"/>
          <p:nvPr/>
        </p:nvSpPr>
        <p:spPr>
          <a:xfrm>
            <a:off x="11672623" y="3898664"/>
            <a:ext cx="52203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메인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 페이지 진입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가상의 스크린을 생성하고 정의해놓은 효과를 적용합니다.</a:t>
            </a: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[3D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모델에 적용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b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3D모델</a:t>
            </a: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에 가상 스크린을 적용합니다.</a:t>
            </a:r>
            <a:endParaRPr b="0" i="0" sz="20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40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39" name="Google Shape;839;p40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40" name="Google Shape;840;p40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1" name="Google Shape;841;p40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04. 3DModel</a:t>
            </a:r>
            <a:endParaRPr/>
          </a:p>
        </p:txBody>
      </p:sp>
      <p:sp>
        <p:nvSpPr>
          <p:cNvPr id="842" name="Google Shape;842;p40"/>
          <p:cNvSpPr txBox="1"/>
          <p:nvPr/>
        </p:nvSpPr>
        <p:spPr>
          <a:xfrm>
            <a:off x="4240130" y="823625"/>
            <a:ext cx="4707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_</a:t>
            </a:r>
            <a:r>
              <a:rPr b="1" lang="en-US" sz="2199">
                <a:latin typeface="Noto Sans KR"/>
                <a:ea typeface="Noto Sans KR"/>
                <a:cs typeface="Noto Sans KR"/>
                <a:sym typeface="Noto Sans KR"/>
              </a:rPr>
              <a:t>가상 공간 플레이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3" name="Google Shape;843;p40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04.3DModel_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가상 공간 플레이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44" name="Google Shape;8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22" y="1763100"/>
            <a:ext cx="4552902" cy="3159375"/>
          </a:xfrm>
          <a:prstGeom prst="rect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5" name="Google Shape;8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224" y="5866831"/>
            <a:ext cx="4552898" cy="3538202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6" name="Google Shape;8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275" y="1763101"/>
            <a:ext cx="4552899" cy="3713738"/>
          </a:xfrm>
          <a:prstGeom prst="rect">
            <a:avLst/>
          </a:prstGeom>
          <a:noFill/>
          <a:ln cap="flat" cmpd="sng" w="183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7" name="Google Shape;847;p40"/>
          <p:cNvSpPr/>
          <p:nvPr/>
        </p:nvSpPr>
        <p:spPr>
          <a:xfrm>
            <a:off x="4354573" y="5062541"/>
            <a:ext cx="664200" cy="664200"/>
          </a:xfrm>
          <a:prstGeom prst="downArrow">
            <a:avLst>
              <a:gd fmla="val 55000" name="adj1"/>
              <a:gd fmla="val 45000" name="adj2"/>
            </a:avLst>
          </a:prstGeom>
          <a:solidFill>
            <a:srgbClr val="FF9900"/>
          </a:solidFill>
          <a:ln cap="flat" cmpd="sng" w="47800">
            <a:solidFill>
              <a:srgbClr val="FF9900">
                <a:alpha val="894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2025" lIns="172025" spcFirstLastPara="1" rIns="172025" wrap="square" tIns="172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34"/>
              <a:buFont typeface="Arial"/>
              <a:buNone/>
            </a:pPr>
            <a:r>
              <a:t/>
            </a:r>
            <a:endParaRPr b="0" i="0" sz="2634" u="none" cap="none" strike="noStrike">
              <a:solidFill>
                <a:srgbClr val="FFCE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0"/>
          <p:cNvSpPr txBox="1"/>
          <p:nvPr/>
        </p:nvSpPr>
        <p:spPr>
          <a:xfrm>
            <a:off x="7478654" y="5092459"/>
            <a:ext cx="1741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"/>
              <a:buFont typeface="Arial"/>
              <a:buNone/>
            </a:pPr>
            <a:r>
              <a:rPr b="1" lang="en-US" sz="16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*기본 모델링 </a:t>
            </a:r>
            <a:endParaRPr b="1" sz="16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849" name="Google Shape;8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8275" y="5866825"/>
            <a:ext cx="3647976" cy="3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0"/>
          <p:cNvSpPr txBox="1"/>
          <p:nvPr/>
        </p:nvSpPr>
        <p:spPr>
          <a:xfrm>
            <a:off x="7625179" y="8902459"/>
            <a:ext cx="1741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81275" spcFirstLastPara="1" rIns="81275" wrap="square" tIns="406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1"/>
              <a:buFont typeface="Arial"/>
              <a:buNone/>
            </a:pPr>
            <a:r>
              <a:rPr b="1" lang="en-US" sz="16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*</a:t>
            </a:r>
            <a:r>
              <a:rPr b="1" lang="en-US" sz="16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움직임, 점프</a:t>
            </a:r>
            <a:r>
              <a:rPr b="1" lang="en-US" sz="1600">
                <a:solidFill>
                  <a:srgbClr val="FF99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b="1" sz="1600">
              <a:solidFill>
                <a:srgbClr val="FF99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1" name="Google Shape;851;p40"/>
          <p:cNvSpPr txBox="1"/>
          <p:nvPr/>
        </p:nvSpPr>
        <p:spPr>
          <a:xfrm>
            <a:off x="12719400" y="4034475"/>
            <a:ext cx="4425600" cy="3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저장한 옵션 불러오기</a:t>
            </a:r>
            <a:r>
              <a:rPr b="1" i="0" lang="en-US" sz="2000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저장한 옵션 목록을 가져온 후 선택한 옵션을 불러와서 3D모델에 적용합니다.</a:t>
            </a: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키 맵핑</a:t>
            </a:r>
            <a: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br>
              <a:rPr b="1"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00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간단한 조작을 위한 WASD, Space, Shift키에 행동을 맵핑하여 사용자가 실제로 조작할 수 있게 구현합니다.</a:t>
            </a:r>
            <a:endParaRPr b="0" i="0" sz="2000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41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57" name="Google Shape;857;p41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58" name="Google Shape;858;p41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41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860" name="Google Shape;860;p41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61" name="Google Shape;861;p41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41"/>
          <p:cNvSpPr txBox="1"/>
          <p:nvPr/>
        </p:nvSpPr>
        <p:spPr>
          <a:xfrm>
            <a:off x="7367300" y="2415275"/>
            <a:ext cx="51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AWS 05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863" name="Google Shape;863;p41"/>
          <p:cNvCxnSpPr/>
          <p:nvPr/>
        </p:nvCxnSpPr>
        <p:spPr>
          <a:xfrm>
            <a:off x="7367298" y="3490820"/>
            <a:ext cx="4986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4" name="Google Shape;864;p41"/>
          <p:cNvSpPr txBox="1"/>
          <p:nvPr/>
        </p:nvSpPr>
        <p:spPr>
          <a:xfrm>
            <a:off x="7411263" y="41302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환경 구성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65" name="Google Shape;865;p41"/>
          <p:cNvCxnSpPr/>
          <p:nvPr/>
        </p:nvCxnSpPr>
        <p:spPr>
          <a:xfrm>
            <a:off x="7367297" y="4700385"/>
            <a:ext cx="14799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5"/>
          <p:cNvGrpSpPr/>
          <p:nvPr/>
        </p:nvGrpSpPr>
        <p:grpSpPr>
          <a:xfrm>
            <a:off x="0" y="-395140"/>
            <a:ext cx="3413955" cy="10682194"/>
            <a:chOff x="0" y="-38100"/>
            <a:chExt cx="362431" cy="1134027"/>
          </a:xfrm>
        </p:grpSpPr>
        <p:sp>
          <p:nvSpPr>
            <p:cNvPr id="137" name="Google Shape;137;p15"/>
            <p:cNvSpPr/>
            <p:nvPr/>
          </p:nvSpPr>
          <p:spPr>
            <a:xfrm>
              <a:off x="0" y="0"/>
              <a:ext cx="362431" cy="1095927"/>
            </a:xfrm>
            <a:custGeom>
              <a:rect b="b" l="l" r="r" t="t"/>
              <a:pathLst>
                <a:path extrusionOk="0" h="1095927" w="362431">
                  <a:moveTo>
                    <a:pt x="0" y="0"/>
                  </a:moveTo>
                  <a:lnTo>
                    <a:pt x="362431" y="0"/>
                  </a:lnTo>
                  <a:lnTo>
                    <a:pt x="362431" y="1095927"/>
                  </a:lnTo>
                  <a:lnTo>
                    <a:pt x="0" y="1095927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138" name="Google Shape;138;p15"/>
            <p:cNvSpPr txBox="1"/>
            <p:nvPr/>
          </p:nvSpPr>
          <p:spPr>
            <a:xfrm>
              <a:off x="0" y="-38100"/>
              <a:ext cx="362400" cy="11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/>
        </p:nvSpPr>
        <p:spPr>
          <a:xfrm>
            <a:off x="5490263" y="2767975"/>
            <a:ext cx="358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Noto Sans KR"/>
                <a:ea typeface="Noto Sans KR"/>
                <a:cs typeface="Noto Sans KR"/>
                <a:sym typeface="Noto Sans KR"/>
              </a:rPr>
              <a:t>1.개요 / 목표</a:t>
            </a:r>
            <a:endParaRPr b="1" sz="4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0" name="Google Shape;140;p15"/>
          <p:cNvCxnSpPr/>
          <p:nvPr/>
        </p:nvCxnSpPr>
        <p:spPr>
          <a:xfrm rot="10800000">
            <a:off x="5490163" y="3710875"/>
            <a:ext cx="360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15"/>
          <p:cNvGrpSpPr/>
          <p:nvPr/>
        </p:nvGrpSpPr>
        <p:grpSpPr>
          <a:xfrm>
            <a:off x="5490177" y="4572823"/>
            <a:ext cx="2312181" cy="798251"/>
            <a:chOff x="7157702" y="2618960"/>
            <a:chExt cx="2312181" cy="798251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7157702" y="2618960"/>
              <a:ext cx="798251" cy="798251"/>
              <a:chOff x="0" y="0"/>
              <a:chExt cx="812800" cy="812800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" name="Google Shape;145;p15"/>
            <p:cNvSpPr txBox="1"/>
            <p:nvPr/>
          </p:nvSpPr>
          <p:spPr>
            <a:xfrm>
              <a:off x="8184383" y="2773963"/>
              <a:ext cx="128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99">
                  <a:latin typeface="Noto Sans KR"/>
                  <a:ea typeface="Noto Sans KR"/>
                  <a:cs typeface="Noto Sans KR"/>
                  <a:sym typeface="Noto Sans KR"/>
                </a:rPr>
                <a:t>개요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7231591" y="2806596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48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  <a:endParaRPr/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5490190" y="5800962"/>
            <a:ext cx="2312177" cy="798251"/>
            <a:chOff x="7157702" y="4439687"/>
            <a:chExt cx="2312177" cy="798251"/>
          </a:xfrm>
        </p:grpSpPr>
        <p:sp>
          <p:nvSpPr>
            <p:cNvPr id="148" name="Google Shape;148;p15"/>
            <p:cNvSpPr txBox="1"/>
            <p:nvPr/>
          </p:nvSpPr>
          <p:spPr>
            <a:xfrm>
              <a:off x="8184379" y="4583725"/>
              <a:ext cx="128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WBS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49" name="Google Shape;149;p15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50" name="Google Shape;15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5"/>
            <p:cNvSpPr txBox="1"/>
            <p:nvPr/>
          </p:nvSpPr>
          <p:spPr>
            <a:xfrm>
              <a:off x="7231591" y="4627310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  <a:endParaRPr/>
            </a:p>
          </p:txBody>
        </p:sp>
      </p:grpSp>
      <p:sp>
        <p:nvSpPr>
          <p:cNvPr id="153" name="Google Shape;153;p15"/>
          <p:cNvSpPr txBox="1"/>
          <p:nvPr/>
        </p:nvSpPr>
        <p:spPr>
          <a:xfrm>
            <a:off x="11169975" y="2767975"/>
            <a:ext cx="44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Noto Sans KR"/>
                <a:ea typeface="Noto Sans KR"/>
                <a:cs typeface="Noto Sans KR"/>
                <a:sym typeface="Noto Sans KR"/>
              </a:rPr>
              <a:t>2. 프로젝트 구성</a:t>
            </a:r>
            <a:endParaRPr b="1" sz="4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4" name="Google Shape;154;p15"/>
          <p:cNvCxnSpPr/>
          <p:nvPr/>
        </p:nvCxnSpPr>
        <p:spPr>
          <a:xfrm rot="10800000">
            <a:off x="11169950" y="3710875"/>
            <a:ext cx="443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5" name="Google Shape;155;p15"/>
          <p:cNvGrpSpPr/>
          <p:nvPr/>
        </p:nvGrpSpPr>
        <p:grpSpPr>
          <a:xfrm>
            <a:off x="11169889" y="4572823"/>
            <a:ext cx="3506490" cy="798251"/>
            <a:chOff x="7157702" y="2618960"/>
            <a:chExt cx="3506490" cy="798251"/>
          </a:xfrm>
        </p:grpSpPr>
        <p:grpSp>
          <p:nvGrpSpPr>
            <p:cNvPr id="156" name="Google Shape;156;p15"/>
            <p:cNvGrpSpPr/>
            <p:nvPr/>
          </p:nvGrpSpPr>
          <p:grpSpPr>
            <a:xfrm>
              <a:off x="7157702" y="2618960"/>
              <a:ext cx="798251" cy="798251"/>
              <a:chOff x="0" y="0"/>
              <a:chExt cx="812800" cy="812800"/>
            </a:xfrm>
          </p:grpSpPr>
          <p:sp>
            <p:nvSpPr>
              <p:cNvPr id="157" name="Google Shape;15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p15"/>
            <p:cNvSpPr txBox="1"/>
            <p:nvPr/>
          </p:nvSpPr>
          <p:spPr>
            <a:xfrm>
              <a:off x="8184392" y="2773963"/>
              <a:ext cx="247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99">
                  <a:latin typeface="Noto Sans KR"/>
                  <a:ea typeface="Noto Sans KR"/>
                  <a:cs typeface="Noto Sans KR"/>
                  <a:sym typeface="Noto Sans KR"/>
                </a:rPr>
                <a:t>활용한 기술</a:t>
              </a:r>
              <a:endParaRPr b="1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7231591" y="2806596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48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  <a:endParaRPr/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11169902" y="5800962"/>
            <a:ext cx="4964174" cy="798251"/>
            <a:chOff x="7157702" y="4439687"/>
            <a:chExt cx="4964174" cy="798251"/>
          </a:xfrm>
        </p:grpSpPr>
        <p:sp>
          <p:nvSpPr>
            <p:cNvPr id="162" name="Google Shape;162;p15"/>
            <p:cNvSpPr txBox="1"/>
            <p:nvPr/>
          </p:nvSpPr>
          <p:spPr>
            <a:xfrm>
              <a:off x="8184376" y="4583725"/>
              <a:ext cx="3937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프로젝트 전체 구조</a:t>
              </a:r>
              <a:endParaRPr b="1" sz="3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63" name="Google Shape;163;p15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64" name="Google Shape;16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5"/>
            <p:cNvSpPr txBox="1"/>
            <p:nvPr/>
          </p:nvSpPr>
          <p:spPr>
            <a:xfrm>
              <a:off x="7231591" y="4627310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</a:t>
              </a:r>
              <a:endParaRPr/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11169902" y="7029112"/>
            <a:ext cx="2651174" cy="798251"/>
            <a:chOff x="7157702" y="4439687"/>
            <a:chExt cx="2651174" cy="798251"/>
          </a:xfrm>
        </p:grpSpPr>
        <p:sp>
          <p:nvSpPr>
            <p:cNvPr id="168" name="Google Shape;168;p15"/>
            <p:cNvSpPr txBox="1"/>
            <p:nvPr/>
          </p:nvSpPr>
          <p:spPr>
            <a:xfrm>
              <a:off x="8184376" y="4583725"/>
              <a:ext cx="1624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DB구조</a:t>
              </a:r>
              <a:endParaRPr b="1" sz="3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grpSp>
          <p:nvGrpSpPr>
            <p:cNvPr id="169" name="Google Shape;169;p15"/>
            <p:cNvGrpSpPr/>
            <p:nvPr/>
          </p:nvGrpSpPr>
          <p:grpSpPr>
            <a:xfrm>
              <a:off x="7157702" y="4439687"/>
              <a:ext cx="798251" cy="798251"/>
              <a:chOff x="0" y="0"/>
              <a:chExt cx="812800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5"/>
            <p:cNvSpPr txBox="1"/>
            <p:nvPr/>
          </p:nvSpPr>
          <p:spPr>
            <a:xfrm>
              <a:off x="7231591" y="4627310"/>
              <a:ext cx="650400" cy="4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48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42"/>
          <p:cNvGrpSpPr/>
          <p:nvPr/>
        </p:nvGrpSpPr>
        <p:grpSpPr>
          <a:xfrm>
            <a:off x="5197367" y="3723175"/>
            <a:ext cx="8512159" cy="1402200"/>
            <a:chOff x="3146103" y="3723167"/>
            <a:chExt cx="11990646" cy="1402200"/>
          </a:xfrm>
        </p:grpSpPr>
        <p:cxnSp>
          <p:nvCxnSpPr>
            <p:cNvPr id="871" name="Google Shape;871;p42"/>
            <p:cNvCxnSpPr/>
            <p:nvPr/>
          </p:nvCxnSpPr>
          <p:spPr>
            <a:xfrm>
              <a:off x="3151148" y="3740433"/>
              <a:ext cx="11985600" cy="0"/>
            </a:xfrm>
            <a:prstGeom prst="straightConnector1">
              <a:avLst/>
            </a:prstGeom>
            <a:noFill/>
            <a:ln cap="flat" cmpd="sng" w="38100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2" name="Google Shape;872;p42"/>
            <p:cNvCxnSpPr/>
            <p:nvPr/>
          </p:nvCxnSpPr>
          <p:spPr>
            <a:xfrm rot="5400000">
              <a:off x="2445003" y="4424267"/>
              <a:ext cx="1402200" cy="0"/>
            </a:xfrm>
            <a:prstGeom prst="straightConnector1">
              <a:avLst/>
            </a:prstGeom>
            <a:noFill/>
            <a:ln cap="flat" cmpd="sng" w="38100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3" name="Google Shape;873;p42"/>
            <p:cNvCxnSpPr/>
            <p:nvPr/>
          </p:nvCxnSpPr>
          <p:spPr>
            <a:xfrm rot="5400000">
              <a:off x="14430707" y="4424267"/>
              <a:ext cx="1402200" cy="0"/>
            </a:xfrm>
            <a:prstGeom prst="straightConnector1">
              <a:avLst/>
            </a:prstGeom>
            <a:noFill/>
            <a:ln cap="flat" cmpd="sng" w="38100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74" name="Google Shape;874;p42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75" name="Google Shape;875;p42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76" name="Google Shape;876;p42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7" name="Google Shape;877;p42"/>
          <p:cNvSpPr txBox="1"/>
          <p:nvPr/>
        </p:nvSpPr>
        <p:spPr>
          <a:xfrm>
            <a:off x="978226" y="674135"/>
            <a:ext cx="4798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>
                <a:latin typeface="Archivo Black"/>
                <a:ea typeface="Archivo Black"/>
                <a:cs typeface="Archivo Black"/>
                <a:sym typeface="Archivo Black"/>
              </a:rPr>
              <a:t>05. AWS</a:t>
            </a:r>
            <a:endParaRPr/>
          </a:p>
        </p:txBody>
      </p:sp>
      <p:sp>
        <p:nvSpPr>
          <p:cNvPr id="878" name="Google Shape;878;p42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3. 프로젝트 개발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05 .AWS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9" name="Google Shape;879;p42"/>
          <p:cNvSpPr txBox="1"/>
          <p:nvPr/>
        </p:nvSpPr>
        <p:spPr>
          <a:xfrm>
            <a:off x="11437966" y="1375534"/>
            <a:ext cx="53193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908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AWS</a:t>
            </a: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90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t/>
            </a:r>
            <a:endParaRPr b="0" i="0" sz="2077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EC2(구동 서버), RDS(DB), </a:t>
            </a:r>
            <a:b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|S3(React 화면 구성), </a:t>
            </a:r>
            <a:b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frontCloud(도메인 지정 및 서버 연결)</a:t>
            </a:r>
            <a:endParaRPr b="0" i="0" sz="2077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0" name="Google Shape;880;p42"/>
          <p:cNvSpPr/>
          <p:nvPr/>
        </p:nvSpPr>
        <p:spPr>
          <a:xfrm>
            <a:off x="7877175" y="759976"/>
            <a:ext cx="3149600" cy="31496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42" title="pngwing.com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424" y="1684450"/>
            <a:ext cx="2393093" cy="14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42"/>
          <p:cNvSpPr/>
          <p:nvPr/>
        </p:nvSpPr>
        <p:spPr>
          <a:xfrm>
            <a:off x="3613850" y="3909576"/>
            <a:ext cx="3149600" cy="31496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42" title="pngwing.com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50" y="4284575"/>
            <a:ext cx="2399601" cy="23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2"/>
          <p:cNvSpPr/>
          <p:nvPr/>
        </p:nvSpPr>
        <p:spPr>
          <a:xfrm>
            <a:off x="12139500" y="3992226"/>
            <a:ext cx="3149600" cy="314960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42" title="pngwing.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9600" y="4075425"/>
            <a:ext cx="2983199" cy="29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2"/>
          <p:cNvSpPr txBox="1"/>
          <p:nvPr/>
        </p:nvSpPr>
        <p:spPr>
          <a:xfrm>
            <a:off x="2936116" y="7245884"/>
            <a:ext cx="53193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908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Git</a:t>
            </a: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90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t/>
            </a:r>
            <a:endParaRPr b="0" i="0" sz="2077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nest 서버, Springboot, docker 설정 파일들을 EC2 서버에 편하게 다운받고 업로드할 때 사용 합니다.</a:t>
            </a:r>
            <a:endParaRPr sz="2077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7" name="Google Shape;887;p42"/>
          <p:cNvSpPr txBox="1"/>
          <p:nvPr/>
        </p:nvSpPr>
        <p:spPr>
          <a:xfrm>
            <a:off x="11231541" y="7245884"/>
            <a:ext cx="53193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4950" lIns="189925" spcFirstLastPara="1" rIns="189925" wrap="square" tIns="94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8"/>
              <a:buFont typeface="Arial"/>
              <a:buNone/>
            </a:pP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[</a:t>
            </a:r>
            <a:r>
              <a:rPr b="1" lang="en-US" sz="2908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Docker</a:t>
            </a:r>
            <a:r>
              <a:rPr b="1" i="0" lang="en-US" sz="2908" u="none" cap="none" strike="noStrike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  <a:endParaRPr b="0" i="0" sz="290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t/>
            </a:r>
            <a:endParaRPr b="0" i="0" sz="2077" u="none" cap="none" strike="noStrike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77"/>
              <a:buFont typeface="Arial"/>
              <a:buNone/>
            </a:pPr>
            <a:r>
              <a:rPr lang="en-US" sz="2077">
                <a:solidFill>
                  <a:srgbClr val="1A1C1E"/>
                </a:solidFill>
                <a:latin typeface="Noto Sans KR"/>
                <a:ea typeface="Noto Sans KR"/>
                <a:cs typeface="Noto Sans KR"/>
                <a:sym typeface="Noto Sans KR"/>
              </a:rPr>
              <a:t>EC2 내부에 docker를 다운받아 개발 환경과 같은 배포 환경을 구성하여 빠르고 편하게 배포할 수 있습니다.</a:t>
            </a:r>
            <a:endParaRPr sz="2077">
              <a:solidFill>
                <a:srgbClr val="1A1C1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43"/>
          <p:cNvGrpSpPr/>
          <p:nvPr/>
        </p:nvGrpSpPr>
        <p:grpSpPr>
          <a:xfrm rot="-5400000">
            <a:off x="-4328960" y="4163867"/>
            <a:ext cx="10287066" cy="1959200"/>
            <a:chOff x="0" y="-38100"/>
            <a:chExt cx="2709333" cy="516000"/>
          </a:xfrm>
        </p:grpSpPr>
        <p:sp>
          <p:nvSpPr>
            <p:cNvPr id="893" name="Google Shape;893;p43"/>
            <p:cNvSpPr/>
            <p:nvPr/>
          </p:nvSpPr>
          <p:spPr>
            <a:xfrm>
              <a:off x="0" y="0"/>
              <a:ext cx="2709333" cy="477894"/>
            </a:xfrm>
            <a:custGeom>
              <a:rect b="b" l="l" r="r" t="t"/>
              <a:pathLst>
                <a:path extrusionOk="0"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94" name="Google Shape;894;p43"/>
            <p:cNvSpPr txBox="1"/>
            <p:nvPr/>
          </p:nvSpPr>
          <p:spPr>
            <a:xfrm>
              <a:off x="0" y="-38100"/>
              <a:ext cx="27093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43"/>
          <p:cNvGrpSpPr/>
          <p:nvPr/>
        </p:nvGrpSpPr>
        <p:grpSpPr>
          <a:xfrm rot="-5400000">
            <a:off x="3393129" y="4813719"/>
            <a:ext cx="6118245" cy="659522"/>
            <a:chOff x="0" y="-38100"/>
            <a:chExt cx="1611379" cy="173700"/>
          </a:xfrm>
        </p:grpSpPr>
        <p:sp>
          <p:nvSpPr>
            <p:cNvPr id="896" name="Google Shape;896;p43"/>
            <p:cNvSpPr/>
            <p:nvPr/>
          </p:nvSpPr>
          <p:spPr>
            <a:xfrm>
              <a:off x="0" y="0"/>
              <a:ext cx="1611379" cy="135519"/>
            </a:xfrm>
            <a:custGeom>
              <a:rect b="b" l="l" r="r" t="t"/>
              <a:pathLst>
                <a:path extrusionOk="0" h="135519" w="1611379">
                  <a:moveTo>
                    <a:pt x="0" y="0"/>
                  </a:moveTo>
                  <a:lnTo>
                    <a:pt x="1611379" y="0"/>
                  </a:lnTo>
                  <a:lnTo>
                    <a:pt x="1611379" y="135519"/>
                  </a:lnTo>
                  <a:lnTo>
                    <a:pt x="0" y="135519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897" name="Google Shape;897;p43"/>
            <p:cNvSpPr txBox="1"/>
            <p:nvPr/>
          </p:nvSpPr>
          <p:spPr>
            <a:xfrm>
              <a:off x="0" y="-38100"/>
              <a:ext cx="1611300" cy="1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8" name="Google Shape;898;p43"/>
          <p:cNvSpPr txBox="1"/>
          <p:nvPr/>
        </p:nvSpPr>
        <p:spPr>
          <a:xfrm>
            <a:off x="7367300" y="2415275"/>
            <a:ext cx="51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Archivo Black"/>
                <a:ea typeface="Archivo Black"/>
                <a:cs typeface="Archivo Black"/>
                <a:sym typeface="Archivo Black"/>
              </a:rPr>
              <a:t>04. End</a:t>
            </a:r>
            <a:endParaRPr b="1" sz="6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899" name="Google Shape;899;p43"/>
          <p:cNvCxnSpPr/>
          <p:nvPr/>
        </p:nvCxnSpPr>
        <p:spPr>
          <a:xfrm>
            <a:off x="7367298" y="3490820"/>
            <a:ext cx="4986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3"/>
          <p:cNvSpPr txBox="1"/>
          <p:nvPr/>
        </p:nvSpPr>
        <p:spPr>
          <a:xfrm>
            <a:off x="7411263" y="41302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Troubleshooting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01" name="Google Shape;901;p43"/>
          <p:cNvCxnSpPr/>
          <p:nvPr/>
        </p:nvCxnSpPr>
        <p:spPr>
          <a:xfrm>
            <a:off x="7367297" y="4700385"/>
            <a:ext cx="29820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3"/>
          <p:cNvSpPr txBox="1"/>
          <p:nvPr/>
        </p:nvSpPr>
        <p:spPr>
          <a:xfrm>
            <a:off x="7411263" y="5491922"/>
            <a:ext cx="47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Noto Sans KR"/>
                <a:ea typeface="Noto Sans KR"/>
                <a:cs typeface="Noto Sans KR"/>
                <a:sym typeface="Noto Sans KR"/>
              </a:rPr>
              <a:t>확정 가능성</a:t>
            </a:r>
            <a:endParaRPr b="1" sz="2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03" name="Google Shape;903;p43"/>
          <p:cNvCxnSpPr/>
          <p:nvPr/>
        </p:nvCxnSpPr>
        <p:spPr>
          <a:xfrm>
            <a:off x="7367297" y="6062085"/>
            <a:ext cx="1938000" cy="0"/>
          </a:xfrm>
          <a:prstGeom prst="straightConnector1">
            <a:avLst/>
          </a:prstGeom>
          <a:noFill/>
          <a:ln cap="flat" cmpd="sng" w="1905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44"/>
          <p:cNvGrpSpPr/>
          <p:nvPr/>
        </p:nvGrpSpPr>
        <p:grpSpPr>
          <a:xfrm>
            <a:off x="0" y="-395140"/>
            <a:ext cx="3413955" cy="10682194"/>
            <a:chOff x="0" y="-38100"/>
            <a:chExt cx="362431" cy="1134027"/>
          </a:xfrm>
        </p:grpSpPr>
        <p:sp>
          <p:nvSpPr>
            <p:cNvPr id="909" name="Google Shape;909;p44"/>
            <p:cNvSpPr/>
            <p:nvPr/>
          </p:nvSpPr>
          <p:spPr>
            <a:xfrm>
              <a:off x="0" y="0"/>
              <a:ext cx="362431" cy="1095927"/>
            </a:xfrm>
            <a:custGeom>
              <a:rect b="b" l="l" r="r" t="t"/>
              <a:pathLst>
                <a:path extrusionOk="0" h="1095927" w="362431">
                  <a:moveTo>
                    <a:pt x="0" y="0"/>
                  </a:moveTo>
                  <a:lnTo>
                    <a:pt x="362431" y="0"/>
                  </a:lnTo>
                  <a:lnTo>
                    <a:pt x="362431" y="1095927"/>
                  </a:lnTo>
                  <a:lnTo>
                    <a:pt x="0" y="1095927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10" name="Google Shape;910;p44"/>
            <p:cNvSpPr txBox="1"/>
            <p:nvPr/>
          </p:nvSpPr>
          <p:spPr>
            <a:xfrm>
              <a:off x="0" y="-38100"/>
              <a:ext cx="362400" cy="11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p44"/>
          <p:cNvSpPr/>
          <p:nvPr/>
        </p:nvSpPr>
        <p:spPr>
          <a:xfrm>
            <a:off x="379625" y="325250"/>
            <a:ext cx="3200400" cy="96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4"/>
          <p:cNvSpPr txBox="1"/>
          <p:nvPr/>
        </p:nvSpPr>
        <p:spPr>
          <a:xfrm>
            <a:off x="1433650" y="1121000"/>
            <a:ext cx="46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chivo Black"/>
                <a:ea typeface="Archivo Black"/>
                <a:cs typeface="Archivo Black"/>
                <a:sym typeface="Archivo Black"/>
              </a:rPr>
              <a:t>troubleshooting</a:t>
            </a:r>
            <a:endParaRPr sz="4000"/>
          </a:p>
        </p:txBody>
      </p:sp>
      <p:sp>
        <p:nvSpPr>
          <p:cNvPr id="913" name="Google Shape;913;p44"/>
          <p:cNvSpPr txBox="1"/>
          <p:nvPr/>
        </p:nvSpPr>
        <p:spPr>
          <a:xfrm>
            <a:off x="3326025" y="2329375"/>
            <a:ext cx="1297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CustomPage에서 사전에 정의한 옵션을 불러왔지만 3D모델링에 전혀 적용되지않는 문제가 발생했습니다.</a:t>
            </a:r>
            <a:endParaRPr sz="1999"/>
          </a:p>
        </p:txBody>
      </p:sp>
      <p:cxnSp>
        <p:nvCxnSpPr>
          <p:cNvPr id="914" name="Google Shape;914;p44"/>
          <p:cNvCxnSpPr/>
          <p:nvPr/>
        </p:nvCxnSpPr>
        <p:spPr>
          <a:xfrm>
            <a:off x="1433660" y="1826820"/>
            <a:ext cx="461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5" name="Google Shape;915;p44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4. 마무리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Troubleshooting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916" name="Google Shape;916;p44"/>
          <p:cNvGrpSpPr/>
          <p:nvPr/>
        </p:nvGrpSpPr>
        <p:grpSpPr>
          <a:xfrm>
            <a:off x="982171" y="2209901"/>
            <a:ext cx="1929404" cy="486574"/>
            <a:chOff x="1277584" y="1987651"/>
            <a:chExt cx="1929404" cy="486574"/>
          </a:xfrm>
        </p:grpSpPr>
        <p:sp>
          <p:nvSpPr>
            <p:cNvPr id="917" name="Google Shape;917;p44"/>
            <p:cNvSpPr txBox="1"/>
            <p:nvPr/>
          </p:nvSpPr>
          <p:spPr>
            <a:xfrm>
              <a:off x="1277584" y="1987651"/>
              <a:ext cx="190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Noto Sans KR"/>
                  <a:ea typeface="Noto Sans KR"/>
                  <a:cs typeface="Noto Sans KR"/>
                  <a:sym typeface="Noto Sans KR"/>
                </a:rPr>
                <a:t>문제발생</a:t>
              </a:r>
              <a:endParaRPr b="1" sz="2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918" name="Google Shape;918;p44"/>
            <p:cNvCxnSpPr/>
            <p:nvPr/>
          </p:nvCxnSpPr>
          <p:spPr>
            <a:xfrm>
              <a:off x="1813188" y="2474225"/>
              <a:ext cx="1393800" cy="0"/>
            </a:xfrm>
            <a:prstGeom prst="straightConnector1">
              <a:avLst/>
            </a:prstGeom>
            <a:noFill/>
            <a:ln cap="flat" cmpd="sng" w="19050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19" name="Google Shape;919;p44"/>
          <p:cNvSpPr txBox="1"/>
          <p:nvPr/>
        </p:nvSpPr>
        <p:spPr>
          <a:xfrm>
            <a:off x="3326025" y="3321375"/>
            <a:ext cx="12979500" cy="27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/>
              <a:t>사전에 찾은 model의 파츠 이름을 Product entity에 Json 형태로 저장해 놓았습니다.</a:t>
            </a:r>
            <a:br>
              <a:rPr lang="en-US" sz="1899"/>
            </a:br>
            <a:r>
              <a:rPr lang="en-US" sz="1899"/>
              <a:t>Debug결과 정상적으로 DB에서 React(front)까지 전달되어 String =&gt; Json 으로 변환까지 성공적으로 진행되는 것을 확인했습니다. 하지만 3D모델링의 실제파츠에 매칭이 안되는 문제가 있었습니다.</a:t>
            </a:r>
            <a:endParaRPr sz="1899"/>
          </a:p>
          <a:p>
            <a:pPr indent="-34918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899"/>
              <a:buAutoNum type="arabicPeriod"/>
            </a:pPr>
            <a:r>
              <a:rPr lang="en-US" sz="1899"/>
              <a:t>기존 방식은 파일을 직접열고 확인 후 직접 저장을 한 후 사용하는 방식 </a:t>
            </a:r>
            <a:endParaRPr sz="1899"/>
          </a:p>
          <a:p>
            <a:pPr indent="45720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/>
              <a:t>= 숨겨진 공백이나 정확한 이름을 확인할 수 없습니다.</a:t>
            </a:r>
            <a:endParaRPr sz="1899"/>
          </a:p>
          <a:p>
            <a:pPr indent="-34918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899"/>
              <a:buAutoNum type="arabicPeriod"/>
            </a:pPr>
            <a:r>
              <a:rPr lang="en-US" sz="1899"/>
              <a:t>추가적으로 기존에 ‘option’ : ‘value’(map), 적용 파츠 등을 사전에 DB에 저장하여 활용하는 방식</a:t>
            </a:r>
            <a:endParaRPr sz="1899"/>
          </a:p>
          <a:p>
            <a:pPr indent="45720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/>
              <a:t>= 필요 이상의 복잡성 및 data 및 제한적인 확장성으로 인해 개선 방안을 함께 적용하기로 했습니다.</a:t>
            </a:r>
            <a:endParaRPr sz="1899"/>
          </a:p>
        </p:txBody>
      </p:sp>
      <p:sp>
        <p:nvSpPr>
          <p:cNvPr id="920" name="Google Shape;920;p44"/>
          <p:cNvSpPr txBox="1"/>
          <p:nvPr/>
        </p:nvSpPr>
        <p:spPr>
          <a:xfrm>
            <a:off x="3326025" y="6670075"/>
            <a:ext cx="12979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18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899"/>
              <a:buAutoNum type="arabicPeriod"/>
            </a:pPr>
            <a:r>
              <a:rPr lang="en-US" sz="1899"/>
              <a:t>ThreeJs의 함수를 활용하여 해당 3D의 모델안에 특정 map속성을 가진 mash( 재질 )를 찾아 list로 return 해줍니다.</a:t>
            </a:r>
            <a:endParaRPr sz="1899"/>
          </a:p>
          <a:p>
            <a:pPr indent="-34918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899"/>
              <a:buAutoNum type="arabicPeriod"/>
            </a:pPr>
            <a:r>
              <a:rPr lang="en-US" sz="1899"/>
              <a:t>.glb파일을 열어 Custom Property를 추가하여 React에서 활용할 </a:t>
            </a:r>
            <a:r>
              <a:rPr lang="en-US" sz="1899">
                <a:solidFill>
                  <a:schemeClr val="dk1"/>
                </a:solidFill>
              </a:rPr>
              <a:t>map속성</a:t>
            </a:r>
            <a:r>
              <a:rPr lang="en-US" sz="1899"/>
              <a:t>을 추가해줍니다.</a:t>
            </a:r>
            <a:endParaRPr sz="1899"/>
          </a:p>
          <a:p>
            <a:pPr indent="-34918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899"/>
              <a:buAutoNum type="arabicPeriod"/>
            </a:pPr>
            <a:r>
              <a:rPr lang="en-US" sz="1899"/>
              <a:t>React-color로 색상지정 파레드 및 Input bar 를 이용하여 3D모델에 직접 적용하여 저장할 수 있게 로직을 수정합니다.</a:t>
            </a:r>
            <a:endParaRPr sz="1899"/>
          </a:p>
        </p:txBody>
      </p:sp>
      <p:sp>
        <p:nvSpPr>
          <p:cNvPr id="921" name="Google Shape;921;p44"/>
          <p:cNvSpPr txBox="1"/>
          <p:nvPr/>
        </p:nvSpPr>
        <p:spPr>
          <a:xfrm>
            <a:off x="3326025" y="8371875"/>
            <a:ext cx="12979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/>
              <a:t>DB에 저장된 Product의 모델 경로를 가져와 자동으로 파츠 목록을 만듭니다. 그리고 해당 파츠를 선택하여 속성값을 조절합니다. 그리고 저장하면 {‘파츠’ : ‘속성’}을 Json으로 값을 저장하게됩니다.</a:t>
            </a:r>
            <a:endParaRPr sz="1899"/>
          </a:p>
        </p:txBody>
      </p:sp>
      <p:grpSp>
        <p:nvGrpSpPr>
          <p:cNvPr id="922" name="Google Shape;922;p44"/>
          <p:cNvGrpSpPr/>
          <p:nvPr/>
        </p:nvGrpSpPr>
        <p:grpSpPr>
          <a:xfrm>
            <a:off x="982171" y="3181626"/>
            <a:ext cx="1929404" cy="486574"/>
            <a:chOff x="1277584" y="1987651"/>
            <a:chExt cx="1929404" cy="486574"/>
          </a:xfrm>
        </p:grpSpPr>
        <p:sp>
          <p:nvSpPr>
            <p:cNvPr id="923" name="Google Shape;923;p44"/>
            <p:cNvSpPr txBox="1"/>
            <p:nvPr/>
          </p:nvSpPr>
          <p:spPr>
            <a:xfrm>
              <a:off x="1277584" y="1987651"/>
              <a:ext cx="190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Noto Sans KR"/>
                  <a:ea typeface="Noto Sans KR"/>
                  <a:cs typeface="Noto Sans KR"/>
                  <a:sym typeface="Noto Sans KR"/>
                </a:rPr>
                <a:t>원인파악</a:t>
              </a:r>
              <a:endParaRPr b="1" sz="2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924" name="Google Shape;924;p44"/>
            <p:cNvCxnSpPr/>
            <p:nvPr/>
          </p:nvCxnSpPr>
          <p:spPr>
            <a:xfrm>
              <a:off x="1813188" y="2474225"/>
              <a:ext cx="1393800" cy="0"/>
            </a:xfrm>
            <a:prstGeom prst="straightConnector1">
              <a:avLst/>
            </a:prstGeom>
            <a:noFill/>
            <a:ln cap="flat" cmpd="sng" w="19050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25" name="Google Shape;925;p44"/>
          <p:cNvGrpSpPr/>
          <p:nvPr/>
        </p:nvGrpSpPr>
        <p:grpSpPr>
          <a:xfrm>
            <a:off x="982171" y="6494476"/>
            <a:ext cx="1929404" cy="486574"/>
            <a:chOff x="1277584" y="1987651"/>
            <a:chExt cx="1929404" cy="486574"/>
          </a:xfrm>
        </p:grpSpPr>
        <p:sp>
          <p:nvSpPr>
            <p:cNvPr id="926" name="Google Shape;926;p44"/>
            <p:cNvSpPr txBox="1"/>
            <p:nvPr/>
          </p:nvSpPr>
          <p:spPr>
            <a:xfrm>
              <a:off x="1277584" y="1987651"/>
              <a:ext cx="190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Noto Sans KR"/>
                  <a:ea typeface="Noto Sans KR"/>
                  <a:cs typeface="Noto Sans KR"/>
                  <a:sym typeface="Noto Sans KR"/>
                </a:rPr>
                <a:t>해결과정</a:t>
              </a:r>
              <a:endParaRPr b="1" sz="2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927" name="Google Shape;927;p44"/>
            <p:cNvCxnSpPr/>
            <p:nvPr/>
          </p:nvCxnSpPr>
          <p:spPr>
            <a:xfrm>
              <a:off x="1813188" y="2474225"/>
              <a:ext cx="1393800" cy="0"/>
            </a:xfrm>
            <a:prstGeom prst="straightConnector1">
              <a:avLst/>
            </a:prstGeom>
            <a:noFill/>
            <a:ln cap="flat" cmpd="sng" w="19050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28" name="Google Shape;928;p44"/>
          <p:cNvGrpSpPr/>
          <p:nvPr/>
        </p:nvGrpSpPr>
        <p:grpSpPr>
          <a:xfrm>
            <a:off x="982171" y="8232801"/>
            <a:ext cx="1929404" cy="486574"/>
            <a:chOff x="1277584" y="1987651"/>
            <a:chExt cx="1929404" cy="486574"/>
          </a:xfrm>
        </p:grpSpPr>
        <p:sp>
          <p:nvSpPr>
            <p:cNvPr id="929" name="Google Shape;929;p44"/>
            <p:cNvSpPr txBox="1"/>
            <p:nvPr/>
          </p:nvSpPr>
          <p:spPr>
            <a:xfrm>
              <a:off x="1277584" y="1987651"/>
              <a:ext cx="1908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Noto Sans KR"/>
                  <a:ea typeface="Noto Sans KR"/>
                  <a:cs typeface="Noto Sans KR"/>
                  <a:sym typeface="Noto Sans KR"/>
                </a:rPr>
                <a:t>해결결과</a:t>
              </a:r>
              <a:endParaRPr b="1" sz="2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930" name="Google Shape;930;p44"/>
            <p:cNvCxnSpPr/>
            <p:nvPr/>
          </p:nvCxnSpPr>
          <p:spPr>
            <a:xfrm>
              <a:off x="1813188" y="2474225"/>
              <a:ext cx="1393800" cy="0"/>
            </a:xfrm>
            <a:prstGeom prst="straightConnector1">
              <a:avLst/>
            </a:prstGeom>
            <a:noFill/>
            <a:ln cap="flat" cmpd="sng" w="19050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5"/>
          <p:cNvGrpSpPr/>
          <p:nvPr/>
        </p:nvGrpSpPr>
        <p:grpSpPr>
          <a:xfrm>
            <a:off x="0" y="-395150"/>
            <a:ext cx="9462602" cy="10682194"/>
            <a:chOff x="0" y="-38100"/>
            <a:chExt cx="362431" cy="1134027"/>
          </a:xfrm>
        </p:grpSpPr>
        <p:sp>
          <p:nvSpPr>
            <p:cNvPr id="936" name="Google Shape;936;p45"/>
            <p:cNvSpPr/>
            <p:nvPr/>
          </p:nvSpPr>
          <p:spPr>
            <a:xfrm>
              <a:off x="0" y="0"/>
              <a:ext cx="362431" cy="1095927"/>
            </a:xfrm>
            <a:custGeom>
              <a:rect b="b" l="l" r="r" t="t"/>
              <a:pathLst>
                <a:path extrusionOk="0" h="1095927" w="362431">
                  <a:moveTo>
                    <a:pt x="0" y="0"/>
                  </a:moveTo>
                  <a:lnTo>
                    <a:pt x="362431" y="0"/>
                  </a:lnTo>
                  <a:lnTo>
                    <a:pt x="362431" y="1095927"/>
                  </a:lnTo>
                  <a:lnTo>
                    <a:pt x="0" y="1095927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37" name="Google Shape;937;p45"/>
            <p:cNvSpPr txBox="1"/>
            <p:nvPr/>
          </p:nvSpPr>
          <p:spPr>
            <a:xfrm>
              <a:off x="0" y="-38100"/>
              <a:ext cx="362431" cy="1134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45"/>
          <p:cNvSpPr/>
          <p:nvPr/>
        </p:nvSpPr>
        <p:spPr>
          <a:xfrm>
            <a:off x="3538275" y="1737700"/>
            <a:ext cx="6113700" cy="66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5"/>
          <p:cNvSpPr txBox="1"/>
          <p:nvPr/>
        </p:nvSpPr>
        <p:spPr>
          <a:xfrm>
            <a:off x="4922575" y="2949801"/>
            <a:ext cx="101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Noto Sans KR"/>
                <a:ea typeface="Noto Sans KR"/>
                <a:cs typeface="Noto Sans KR"/>
                <a:sym typeface="Noto Sans KR"/>
              </a:rPr>
              <a:t>확장 가능성</a:t>
            </a:r>
            <a:endParaRPr b="1" sz="4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40" name="Google Shape;940;p45"/>
          <p:cNvCxnSpPr/>
          <p:nvPr/>
        </p:nvCxnSpPr>
        <p:spPr>
          <a:xfrm>
            <a:off x="4922585" y="3655633"/>
            <a:ext cx="2527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1" name="Google Shape;941;p45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마무리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확장 가능성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2" name="Google Shape;942;p45"/>
          <p:cNvSpPr txBox="1"/>
          <p:nvPr/>
        </p:nvSpPr>
        <p:spPr>
          <a:xfrm>
            <a:off x="4922575" y="3952976"/>
            <a:ext cx="94626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53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99"/>
              <a:buAutoNum type="arabicPeriod"/>
            </a:pPr>
            <a:r>
              <a:rPr lang="en-US" sz="1999"/>
              <a:t>3D 모델 심화</a:t>
            </a:r>
            <a:endParaRPr sz="1999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	= 애니메이션 및 새로운 모델들을 추가할 수 있습니다.</a:t>
            </a:r>
            <a:endParaRPr sz="1999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/>
          </a:p>
          <a:p>
            <a:pPr indent="-35553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99"/>
              <a:buAutoNum type="arabicPeriod"/>
            </a:pPr>
            <a:r>
              <a:rPr lang="en-US" sz="1999"/>
              <a:t>향후 실제 배송여부 및 배송번호를 유저가 확인할 있는 시스템 구성</a:t>
            </a:r>
            <a:endParaRPr sz="1999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	= 관리자가 수정 , 사용자가 확인 할 수 있도록 구성할 수 있습니다.</a:t>
            </a:r>
            <a:endParaRPr sz="1999"/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/>
          </a:p>
          <a:p>
            <a:pPr indent="-355536" lvl="0" marL="45720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99"/>
              <a:buAutoNum type="arabicPeriod"/>
            </a:pPr>
            <a:r>
              <a:rPr lang="en-US" sz="1999"/>
              <a:t>각자의 저장한 옵션들을 올려 하나의 플랫폼 처럼 구성할 수 있습니다.</a:t>
            </a:r>
            <a:endParaRPr sz="1999"/>
          </a:p>
          <a:p>
            <a:pPr indent="45720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= 각자의 옵션을 불러와 등록하여 ‘좋아요’ 같이 소셜 기능을 추가할 수 있습니다.</a:t>
            </a:r>
            <a:endParaRPr sz="1999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46" title="volodymyr-hryshchenko-V5vqWC9gyEU-unsplash.jpg"/>
          <p:cNvPicPr preferRelativeResize="0"/>
          <p:nvPr/>
        </p:nvPicPr>
        <p:blipFill rotWithShape="1">
          <a:blip r:embed="rId3">
            <a:alphaModFix/>
          </a:blip>
          <a:srcRect b="0" l="26591" r="26591" t="0"/>
          <a:stretch/>
        </p:blipFill>
        <p:spPr>
          <a:xfrm>
            <a:off x="1290174" y="0"/>
            <a:ext cx="7225651" cy="10286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8" name="Google Shape;948;p46"/>
          <p:cNvGrpSpPr/>
          <p:nvPr/>
        </p:nvGrpSpPr>
        <p:grpSpPr>
          <a:xfrm>
            <a:off x="0" y="1"/>
            <a:ext cx="1290170" cy="10286977"/>
            <a:chOff x="0" y="-38100"/>
            <a:chExt cx="121020" cy="1025764"/>
          </a:xfrm>
        </p:grpSpPr>
        <p:sp>
          <p:nvSpPr>
            <p:cNvPr id="949" name="Google Shape;949;p46"/>
            <p:cNvSpPr/>
            <p:nvPr/>
          </p:nvSpPr>
          <p:spPr>
            <a:xfrm>
              <a:off x="0" y="0"/>
              <a:ext cx="121020" cy="987664"/>
            </a:xfrm>
            <a:custGeom>
              <a:rect b="b" l="l" r="r" t="t"/>
              <a:pathLst>
                <a:path extrusionOk="0" h="987664" w="121020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50" name="Google Shape;950;p46"/>
            <p:cNvSpPr txBox="1"/>
            <p:nvPr/>
          </p:nvSpPr>
          <p:spPr>
            <a:xfrm>
              <a:off x="0" y="-38100"/>
              <a:ext cx="120900" cy="1025700"/>
            </a:xfrm>
            <a:prstGeom prst="rect">
              <a:avLst/>
            </a:prstGeom>
            <a:solidFill>
              <a:srgbClr val="FFCE0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6"/>
          <p:cNvGrpSpPr/>
          <p:nvPr/>
        </p:nvGrpSpPr>
        <p:grpSpPr>
          <a:xfrm>
            <a:off x="3917705" y="3234675"/>
            <a:ext cx="4884693" cy="3818699"/>
            <a:chOff x="0" y="-38100"/>
            <a:chExt cx="458192" cy="358200"/>
          </a:xfrm>
        </p:grpSpPr>
        <p:sp>
          <p:nvSpPr>
            <p:cNvPr id="952" name="Google Shape;952;p46"/>
            <p:cNvSpPr/>
            <p:nvPr/>
          </p:nvSpPr>
          <p:spPr>
            <a:xfrm>
              <a:off x="0" y="0"/>
              <a:ext cx="458192" cy="319999"/>
            </a:xfrm>
            <a:custGeom>
              <a:rect b="b" l="l" r="r" t="t"/>
              <a:pathLst>
                <a:path extrusionOk="0" h="319999" w="458192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3" name="Google Shape;953;p46"/>
            <p:cNvSpPr txBox="1"/>
            <p:nvPr/>
          </p:nvSpPr>
          <p:spPr>
            <a:xfrm>
              <a:off x="0" y="-38100"/>
              <a:ext cx="4581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4" name="Google Shape;954;p46"/>
          <p:cNvSpPr txBox="1"/>
          <p:nvPr/>
        </p:nvSpPr>
        <p:spPr>
          <a:xfrm>
            <a:off x="3917705" y="4459903"/>
            <a:ext cx="9161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6">
                <a:latin typeface="Archivo Black"/>
                <a:ea typeface="Archivo Black"/>
                <a:cs typeface="Archivo Black"/>
                <a:sym typeface="Archivo Black"/>
              </a:rPr>
              <a:t>QNA</a:t>
            </a:r>
            <a:endParaRPr/>
          </a:p>
        </p:txBody>
      </p:sp>
      <p:grpSp>
        <p:nvGrpSpPr>
          <p:cNvPr id="955" name="Google Shape;955;p46"/>
          <p:cNvGrpSpPr/>
          <p:nvPr/>
        </p:nvGrpSpPr>
        <p:grpSpPr>
          <a:xfrm>
            <a:off x="13078995" y="3473464"/>
            <a:ext cx="487145" cy="3340039"/>
            <a:chOff x="0" y="-38100"/>
            <a:chExt cx="45695" cy="313301"/>
          </a:xfrm>
        </p:grpSpPr>
        <p:sp>
          <p:nvSpPr>
            <p:cNvPr id="956" name="Google Shape;956;p46"/>
            <p:cNvSpPr/>
            <p:nvPr/>
          </p:nvSpPr>
          <p:spPr>
            <a:xfrm>
              <a:off x="0" y="0"/>
              <a:ext cx="45695" cy="275201"/>
            </a:xfrm>
            <a:custGeom>
              <a:rect b="b" l="l" r="r" t="t"/>
              <a:pathLst>
                <a:path extrusionOk="0" h="275201" w="45695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57" name="Google Shape;957;p46"/>
            <p:cNvSpPr txBox="1"/>
            <p:nvPr/>
          </p:nvSpPr>
          <p:spPr>
            <a:xfrm>
              <a:off x="0" y="-38100"/>
              <a:ext cx="456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47" title="mainpageimg_coco.jpg"/>
          <p:cNvPicPr preferRelativeResize="0"/>
          <p:nvPr/>
        </p:nvPicPr>
        <p:blipFill rotWithShape="1">
          <a:blip r:embed="rId3">
            <a:alphaModFix/>
          </a:blip>
          <a:srcRect b="0" l="23678" r="23678" t="0"/>
          <a:stretch/>
        </p:blipFill>
        <p:spPr>
          <a:xfrm>
            <a:off x="1290174" y="0"/>
            <a:ext cx="7225651" cy="1028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3" name="Google Shape;963;p47"/>
          <p:cNvGrpSpPr/>
          <p:nvPr/>
        </p:nvGrpSpPr>
        <p:grpSpPr>
          <a:xfrm>
            <a:off x="0" y="1"/>
            <a:ext cx="1290170" cy="10286977"/>
            <a:chOff x="0" y="-38100"/>
            <a:chExt cx="121020" cy="1025764"/>
          </a:xfrm>
        </p:grpSpPr>
        <p:sp>
          <p:nvSpPr>
            <p:cNvPr id="964" name="Google Shape;964;p47"/>
            <p:cNvSpPr/>
            <p:nvPr/>
          </p:nvSpPr>
          <p:spPr>
            <a:xfrm>
              <a:off x="0" y="0"/>
              <a:ext cx="121020" cy="987664"/>
            </a:xfrm>
            <a:custGeom>
              <a:rect b="b" l="l" r="r" t="t"/>
              <a:pathLst>
                <a:path extrusionOk="0" h="987664" w="121020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65" name="Google Shape;965;p47"/>
            <p:cNvSpPr txBox="1"/>
            <p:nvPr/>
          </p:nvSpPr>
          <p:spPr>
            <a:xfrm>
              <a:off x="0" y="-38100"/>
              <a:ext cx="120900" cy="1025700"/>
            </a:xfrm>
            <a:prstGeom prst="rect">
              <a:avLst/>
            </a:prstGeom>
            <a:solidFill>
              <a:srgbClr val="FFCE0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3917705" y="3234675"/>
            <a:ext cx="4884693" cy="3818699"/>
            <a:chOff x="0" y="-38100"/>
            <a:chExt cx="458192" cy="358200"/>
          </a:xfrm>
        </p:grpSpPr>
        <p:sp>
          <p:nvSpPr>
            <p:cNvPr id="967" name="Google Shape;967;p47"/>
            <p:cNvSpPr/>
            <p:nvPr/>
          </p:nvSpPr>
          <p:spPr>
            <a:xfrm>
              <a:off x="0" y="0"/>
              <a:ext cx="458192" cy="319999"/>
            </a:xfrm>
            <a:custGeom>
              <a:rect b="b" l="l" r="r" t="t"/>
              <a:pathLst>
                <a:path extrusionOk="0" h="319999" w="458192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8" name="Google Shape;968;p47"/>
            <p:cNvSpPr txBox="1"/>
            <p:nvPr/>
          </p:nvSpPr>
          <p:spPr>
            <a:xfrm>
              <a:off x="0" y="-38100"/>
              <a:ext cx="4581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47"/>
          <p:cNvSpPr txBox="1"/>
          <p:nvPr/>
        </p:nvSpPr>
        <p:spPr>
          <a:xfrm>
            <a:off x="4319780" y="4459903"/>
            <a:ext cx="9161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6">
                <a:latin typeface="Archivo Black"/>
                <a:ea typeface="Archivo Black"/>
                <a:cs typeface="Archivo Black"/>
                <a:sym typeface="Archivo Black"/>
              </a:rPr>
              <a:t>ThankYou</a:t>
            </a:r>
            <a:endParaRPr/>
          </a:p>
        </p:txBody>
      </p:sp>
      <p:grpSp>
        <p:nvGrpSpPr>
          <p:cNvPr id="970" name="Google Shape;970;p47"/>
          <p:cNvGrpSpPr/>
          <p:nvPr/>
        </p:nvGrpSpPr>
        <p:grpSpPr>
          <a:xfrm>
            <a:off x="13481070" y="3473464"/>
            <a:ext cx="487145" cy="3340039"/>
            <a:chOff x="0" y="-38100"/>
            <a:chExt cx="45695" cy="313301"/>
          </a:xfrm>
        </p:grpSpPr>
        <p:sp>
          <p:nvSpPr>
            <p:cNvPr id="971" name="Google Shape;971;p47"/>
            <p:cNvSpPr/>
            <p:nvPr/>
          </p:nvSpPr>
          <p:spPr>
            <a:xfrm>
              <a:off x="0" y="0"/>
              <a:ext cx="45695" cy="275201"/>
            </a:xfrm>
            <a:custGeom>
              <a:rect b="b" l="l" r="r" t="t"/>
              <a:pathLst>
                <a:path extrusionOk="0" h="275201" w="45695">
                  <a:moveTo>
                    <a:pt x="0" y="0"/>
                  </a:moveTo>
                  <a:lnTo>
                    <a:pt x="45695" y="0"/>
                  </a:lnTo>
                  <a:lnTo>
                    <a:pt x="45695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</p:sp>
        <p:sp>
          <p:nvSpPr>
            <p:cNvPr id="972" name="Google Shape;972;p47"/>
            <p:cNvSpPr txBox="1"/>
            <p:nvPr/>
          </p:nvSpPr>
          <p:spPr>
            <a:xfrm>
              <a:off x="0" y="-38100"/>
              <a:ext cx="456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6"/>
          <p:cNvGrpSpPr/>
          <p:nvPr/>
        </p:nvGrpSpPr>
        <p:grpSpPr>
          <a:xfrm>
            <a:off x="6289402" y="2952755"/>
            <a:ext cx="5020991" cy="4809186"/>
            <a:chOff x="0" y="0"/>
            <a:chExt cx="812800" cy="778513"/>
          </a:xfrm>
        </p:grpSpPr>
        <p:sp>
          <p:nvSpPr>
            <p:cNvPr id="178" name="Google Shape;178;p16"/>
            <p:cNvSpPr/>
            <p:nvPr/>
          </p:nvSpPr>
          <p:spPr>
            <a:xfrm>
              <a:off x="0" y="0"/>
              <a:ext cx="812800" cy="778513"/>
            </a:xfrm>
            <a:custGeom>
              <a:rect b="b" l="l" r="r" t="t"/>
              <a:pathLst>
                <a:path extrusionOk="0" h="778513" w="812800">
                  <a:moveTo>
                    <a:pt x="406400" y="0"/>
                  </a:moveTo>
                  <a:cubicBezTo>
                    <a:pt x="181951" y="0"/>
                    <a:pt x="0" y="174276"/>
                    <a:pt x="0" y="389256"/>
                  </a:cubicBezTo>
                  <a:cubicBezTo>
                    <a:pt x="0" y="604237"/>
                    <a:pt x="181951" y="778513"/>
                    <a:pt x="406400" y="778513"/>
                  </a:cubicBezTo>
                  <a:cubicBezTo>
                    <a:pt x="630849" y="778513"/>
                    <a:pt x="812800" y="604237"/>
                    <a:pt x="812800" y="389256"/>
                  </a:cubicBezTo>
                  <a:cubicBezTo>
                    <a:pt x="812800" y="17427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 txBox="1"/>
            <p:nvPr/>
          </p:nvSpPr>
          <p:spPr>
            <a:xfrm>
              <a:off x="76200" y="34886"/>
              <a:ext cx="660400" cy="670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0" name="Google Shape;180;p16"/>
          <p:cNvCxnSpPr/>
          <p:nvPr/>
        </p:nvCxnSpPr>
        <p:spPr>
          <a:xfrm>
            <a:off x="5579900" y="3747738"/>
            <a:ext cx="1149900" cy="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6"/>
          <p:cNvSpPr txBox="1"/>
          <p:nvPr/>
        </p:nvSpPr>
        <p:spPr>
          <a:xfrm>
            <a:off x="6567820" y="4889477"/>
            <a:ext cx="44643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99">
                <a:latin typeface="Archivo Black"/>
                <a:ea typeface="Archivo Black"/>
                <a:cs typeface="Archivo Black"/>
                <a:sym typeface="Archivo Black"/>
              </a:rPr>
              <a:t>MonInc</a:t>
            </a:r>
            <a:endParaRPr/>
          </a:p>
        </p:txBody>
      </p:sp>
      <p:grpSp>
        <p:nvGrpSpPr>
          <p:cNvPr id="182" name="Google Shape;182;p16"/>
          <p:cNvGrpSpPr/>
          <p:nvPr/>
        </p:nvGrpSpPr>
        <p:grpSpPr>
          <a:xfrm>
            <a:off x="1150275" y="1160228"/>
            <a:ext cx="4243304" cy="4243304"/>
            <a:chOff x="0" y="0"/>
            <a:chExt cx="812800" cy="812800"/>
          </a:xfrm>
        </p:grpSpPr>
        <p:sp>
          <p:nvSpPr>
            <p:cNvPr id="183" name="Google Shape;18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98800" lIns="98800" spcFirstLastPara="1" rIns="98800" wrap="square" tIns="98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900" lIns="54900" spcFirstLastPara="1" rIns="54900" wrap="square" tIns="549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16"/>
          <p:cNvSpPr txBox="1"/>
          <p:nvPr/>
        </p:nvSpPr>
        <p:spPr>
          <a:xfrm>
            <a:off x="1512264" y="3394288"/>
            <a:ext cx="351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단순한 소개, 정보 전달을 넘어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감상하고 체험하는 공간으로!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6" name="Google Shape;186;p16"/>
          <p:cNvCxnSpPr/>
          <p:nvPr/>
        </p:nvCxnSpPr>
        <p:spPr>
          <a:xfrm>
            <a:off x="10791308" y="7043252"/>
            <a:ext cx="1914600" cy="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7" name="Google Shape;187;p16"/>
          <p:cNvGrpSpPr/>
          <p:nvPr/>
        </p:nvGrpSpPr>
        <p:grpSpPr>
          <a:xfrm>
            <a:off x="12894433" y="5502272"/>
            <a:ext cx="4243304" cy="4243304"/>
            <a:chOff x="0" y="0"/>
            <a:chExt cx="812800" cy="812800"/>
          </a:xfrm>
        </p:grpSpPr>
        <p:sp>
          <p:nvSpPr>
            <p:cNvPr id="188" name="Google Shape;188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98800" lIns="98800" spcFirstLastPara="1" rIns="98800" wrap="square" tIns="98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900" lIns="54900" spcFirstLastPara="1" rIns="54900" wrap="square" tIns="549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1150275" y="5554007"/>
            <a:ext cx="4243304" cy="4243304"/>
            <a:chOff x="0" y="0"/>
            <a:chExt cx="812800" cy="812800"/>
          </a:xfrm>
        </p:grpSpPr>
        <p:sp>
          <p:nvSpPr>
            <p:cNvPr id="191" name="Google Shape;19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98800" lIns="98800" spcFirstLastPara="1" rIns="98800" wrap="square" tIns="98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900" lIns="54900" spcFirstLastPara="1" rIns="54900" wrap="square" tIns="549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3" name="Google Shape;193;p16"/>
          <p:cNvCxnSpPr/>
          <p:nvPr/>
        </p:nvCxnSpPr>
        <p:spPr>
          <a:xfrm>
            <a:off x="5599633" y="7191444"/>
            <a:ext cx="1358400" cy="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16"/>
          <p:cNvCxnSpPr/>
          <p:nvPr/>
        </p:nvCxnSpPr>
        <p:spPr>
          <a:xfrm>
            <a:off x="10940035" y="3769128"/>
            <a:ext cx="1773000" cy="1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" name="Google Shape;195;p16"/>
          <p:cNvGrpSpPr/>
          <p:nvPr/>
        </p:nvGrpSpPr>
        <p:grpSpPr>
          <a:xfrm>
            <a:off x="12894433" y="1084025"/>
            <a:ext cx="4243304" cy="4243304"/>
            <a:chOff x="0" y="0"/>
            <a:chExt cx="812800" cy="812800"/>
          </a:xfrm>
        </p:grpSpPr>
        <p:sp>
          <p:nvSpPr>
            <p:cNvPr id="196" name="Google Shape;19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98800" lIns="98800" spcFirstLastPara="1" rIns="98800" wrap="square" tIns="98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900" lIns="54900" spcFirstLastPara="1" rIns="54900" wrap="square" tIns="549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6"/>
          <p:cNvSpPr txBox="1"/>
          <p:nvPr/>
        </p:nvSpPr>
        <p:spPr>
          <a:xfrm>
            <a:off x="16114749" y="354975"/>
            <a:ext cx="177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1. 개요 / 목표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2063215" y="2502076"/>
            <a:ext cx="241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chivo Black"/>
                <a:ea typeface="Archivo Black"/>
                <a:cs typeface="Archivo Black"/>
                <a:sym typeface="Archivo Black"/>
              </a:rPr>
              <a:t>trands</a:t>
            </a:r>
            <a:endParaRPr sz="5000"/>
          </a:p>
        </p:txBody>
      </p:sp>
      <p:sp>
        <p:nvSpPr>
          <p:cNvPr id="200" name="Google Shape;200;p16"/>
          <p:cNvSpPr txBox="1"/>
          <p:nvPr/>
        </p:nvSpPr>
        <p:spPr>
          <a:xfrm>
            <a:off x="13256414" y="3271571"/>
            <a:ext cx="351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직접 바꾸고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움직이며 체험할 수 있도록!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13807365" y="2323170"/>
            <a:ext cx="241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chivo Black"/>
                <a:ea typeface="Archivo Black"/>
                <a:cs typeface="Archivo Black"/>
                <a:sym typeface="Archivo Black"/>
              </a:rPr>
              <a:t>active</a:t>
            </a:r>
            <a:endParaRPr sz="5000"/>
          </a:p>
        </p:txBody>
      </p:sp>
      <p:sp>
        <p:nvSpPr>
          <p:cNvPr id="202" name="Google Shape;202;p16"/>
          <p:cNvSpPr txBox="1"/>
          <p:nvPr/>
        </p:nvSpPr>
        <p:spPr>
          <a:xfrm>
            <a:off x="1512264" y="7780424"/>
            <a:ext cx="351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스크롤과 마우스 움직임에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반응하는 동적인 페이지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063215" y="6734829"/>
            <a:ext cx="241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chivo Black"/>
                <a:ea typeface="Archivo Black"/>
                <a:cs typeface="Archivo Black"/>
                <a:sym typeface="Archivo Black"/>
              </a:rPr>
              <a:t>view</a:t>
            </a:r>
            <a:endParaRPr sz="5000"/>
          </a:p>
        </p:txBody>
      </p:sp>
      <p:sp>
        <p:nvSpPr>
          <p:cNvPr id="204" name="Google Shape;204;p16"/>
          <p:cNvSpPr txBox="1"/>
          <p:nvPr/>
        </p:nvSpPr>
        <p:spPr>
          <a:xfrm>
            <a:off x="13256414" y="7806454"/>
            <a:ext cx="351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채팅, 알림 기능으로 </a:t>
            </a:r>
            <a:endParaRPr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소통 </a:t>
            </a:r>
            <a:endParaRPr sz="2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13117005" y="6799729"/>
            <a:ext cx="379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Archivo Black"/>
                <a:ea typeface="Archivo Black"/>
                <a:cs typeface="Archivo Black"/>
                <a:sym typeface="Archivo Black"/>
              </a:rPr>
              <a:t>message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17"/>
          <p:cNvCxnSpPr/>
          <p:nvPr/>
        </p:nvCxnSpPr>
        <p:spPr>
          <a:xfrm>
            <a:off x="1796151" y="3428994"/>
            <a:ext cx="15184200" cy="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17"/>
          <p:cNvSpPr txBox="1"/>
          <p:nvPr/>
        </p:nvSpPr>
        <p:spPr>
          <a:xfrm>
            <a:off x="10532893" y="9180529"/>
            <a:ext cx="6726407" cy="382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rPr>
              <a:t>www.reallygreatsite.com</a:t>
            </a: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1028700" y="1162050"/>
            <a:ext cx="171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chivo Black"/>
                <a:ea typeface="Archivo Black"/>
                <a:cs typeface="Archivo Black"/>
                <a:sym typeface="Archivo Black"/>
              </a:rPr>
              <a:t>WBS</a:t>
            </a:r>
            <a:endParaRPr sz="4800"/>
          </a:p>
        </p:txBody>
      </p:sp>
      <p:sp>
        <p:nvSpPr>
          <p:cNvPr id="213" name="Google Shape;213;p17"/>
          <p:cNvSpPr txBox="1"/>
          <p:nvPr/>
        </p:nvSpPr>
        <p:spPr>
          <a:xfrm>
            <a:off x="61462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아이디어 및 개발환경 구상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디자인 컨셉</a:t>
            </a:r>
            <a:endParaRPr sz="1600"/>
          </a:p>
        </p:txBody>
      </p:sp>
      <p:grpSp>
        <p:nvGrpSpPr>
          <p:cNvPr id="214" name="Google Shape;214;p17"/>
          <p:cNvGrpSpPr/>
          <p:nvPr/>
        </p:nvGrpSpPr>
        <p:grpSpPr>
          <a:xfrm>
            <a:off x="1028435" y="2629885"/>
            <a:ext cx="1497485" cy="1497485"/>
            <a:chOff x="5685655" y="4461649"/>
            <a:chExt cx="1985264" cy="1985264"/>
          </a:xfrm>
        </p:grpSpPr>
        <p:grpSp>
          <p:nvGrpSpPr>
            <p:cNvPr id="215" name="Google Shape;215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16" name="Google Shape;21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17" name="Google Shape;217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19" name="Google Shape;219;p17"/>
            <p:cNvGrpSpPr/>
            <p:nvPr/>
          </p:nvGrpSpPr>
          <p:grpSpPr>
            <a:xfrm>
              <a:off x="5915355" y="4691349"/>
              <a:ext cx="1524691" cy="1524691"/>
              <a:chOff x="0" y="0"/>
              <a:chExt cx="812800" cy="812800"/>
            </a:xfrm>
          </p:grpSpPr>
          <p:sp>
            <p:nvSpPr>
              <p:cNvPr id="220" name="Google Shape;220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17"/>
            <p:cNvSpPr txBox="1"/>
            <p:nvPr/>
          </p:nvSpPr>
          <p:spPr>
            <a:xfrm>
              <a:off x="5981248" y="5286170"/>
              <a:ext cx="13929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7.28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223" name="Google Shape;223;p17"/>
          <p:cNvCxnSpPr/>
          <p:nvPr/>
        </p:nvCxnSpPr>
        <p:spPr>
          <a:xfrm rot="10800000">
            <a:off x="1028650" y="1956675"/>
            <a:ext cx="1653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17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1. 개요 / 목표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WBS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33057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상세기능 및 페이지 구상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프로젝트 생성, 환경 구성</a:t>
            </a:r>
            <a:endParaRPr sz="1600"/>
          </a:p>
        </p:txBody>
      </p:sp>
      <p:grpSp>
        <p:nvGrpSpPr>
          <p:cNvPr id="226" name="Google Shape;226;p17"/>
          <p:cNvGrpSpPr/>
          <p:nvPr/>
        </p:nvGrpSpPr>
        <p:grpSpPr>
          <a:xfrm>
            <a:off x="3744385" y="2629885"/>
            <a:ext cx="1497485" cy="1497485"/>
            <a:chOff x="5685655" y="4461649"/>
            <a:chExt cx="1985264" cy="1985264"/>
          </a:xfrm>
        </p:grpSpPr>
        <p:grpSp>
          <p:nvGrpSpPr>
            <p:cNvPr id="227" name="Google Shape;227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28" name="Google Shape;2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29" name="Google Shape;229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31" name="Google Shape;231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32" name="Google Shape;23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7.29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~7.30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35" name="Google Shape;235;p17"/>
          <p:cNvSpPr txBox="1"/>
          <p:nvPr/>
        </p:nvSpPr>
        <p:spPr>
          <a:xfrm>
            <a:off x="604652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로그인 및 회원가입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소셜로그인, 메일 인즈</a:t>
            </a:r>
            <a:endParaRPr sz="1600"/>
          </a:p>
        </p:txBody>
      </p:sp>
      <p:grpSp>
        <p:nvGrpSpPr>
          <p:cNvPr id="236" name="Google Shape;236;p17"/>
          <p:cNvGrpSpPr/>
          <p:nvPr/>
        </p:nvGrpSpPr>
        <p:grpSpPr>
          <a:xfrm>
            <a:off x="6460335" y="2629885"/>
            <a:ext cx="1497485" cy="1497485"/>
            <a:chOff x="5685655" y="4461649"/>
            <a:chExt cx="1985264" cy="1985264"/>
          </a:xfrm>
        </p:grpSpPr>
        <p:grpSp>
          <p:nvGrpSpPr>
            <p:cNvPr id="237" name="Google Shape;237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39" name="Google Shape;239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" name="Google Shape;240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41" name="Google Shape;241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42" name="Google Shape;24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4" name="Google Shape;244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7.31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~8.3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45" name="Google Shape;245;p17"/>
          <p:cNvSpPr txBox="1"/>
          <p:nvPr/>
        </p:nvSpPr>
        <p:spPr>
          <a:xfrm>
            <a:off x="876247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nest.js </a:t>
            </a:r>
            <a:r>
              <a:rPr lang="en-US" sz="1600"/>
              <a:t>서버 구성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알림 로직 구성</a:t>
            </a:r>
            <a:endParaRPr sz="1600"/>
          </a:p>
        </p:txBody>
      </p:sp>
      <p:grpSp>
        <p:nvGrpSpPr>
          <p:cNvPr id="246" name="Google Shape;246;p17"/>
          <p:cNvGrpSpPr/>
          <p:nvPr/>
        </p:nvGrpSpPr>
        <p:grpSpPr>
          <a:xfrm>
            <a:off x="9176285" y="2629885"/>
            <a:ext cx="1497485" cy="1497485"/>
            <a:chOff x="5685655" y="4461649"/>
            <a:chExt cx="1985264" cy="1985264"/>
          </a:xfrm>
        </p:grpSpPr>
        <p:grpSp>
          <p:nvGrpSpPr>
            <p:cNvPr id="247" name="Google Shape;247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48" name="Google Shape;24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49" name="Google Shape;249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0" name="Google Shape;250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51" name="Google Shape;251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52" name="Google Shape;25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4" name="Google Shape;254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</a:t>
              </a: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.4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~8.8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55" name="Google Shape;255;p17"/>
          <p:cNvSpPr txBox="1"/>
          <p:nvPr/>
        </p:nvSpPr>
        <p:spPr>
          <a:xfrm>
            <a:off x="1147842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유저 채팅 구성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관리자 채팅 보드 구성</a:t>
            </a:r>
            <a:endParaRPr sz="1600"/>
          </a:p>
        </p:txBody>
      </p:sp>
      <p:grpSp>
        <p:nvGrpSpPr>
          <p:cNvPr id="256" name="Google Shape;256;p17"/>
          <p:cNvGrpSpPr/>
          <p:nvPr/>
        </p:nvGrpSpPr>
        <p:grpSpPr>
          <a:xfrm>
            <a:off x="11892235" y="2629885"/>
            <a:ext cx="1497485" cy="1497485"/>
            <a:chOff x="5685655" y="4461649"/>
            <a:chExt cx="1985264" cy="1985264"/>
          </a:xfrm>
        </p:grpSpPr>
        <p:grpSp>
          <p:nvGrpSpPr>
            <p:cNvPr id="257" name="Google Shape;257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58" name="Google Shape;2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59" name="Google Shape;259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" name="Google Shape;260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61" name="Google Shape;261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4" name="Google Shape;264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8.10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~8.12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65" name="Google Shape;265;p17"/>
          <p:cNvSpPr txBox="1"/>
          <p:nvPr/>
        </p:nvSpPr>
        <p:spPr>
          <a:xfrm>
            <a:off x="14194375" y="4306100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3D 모델 구조 확인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로직 구현</a:t>
            </a:r>
            <a:endParaRPr sz="1600"/>
          </a:p>
        </p:txBody>
      </p:sp>
      <p:grpSp>
        <p:nvGrpSpPr>
          <p:cNvPr id="266" name="Google Shape;266;p17"/>
          <p:cNvGrpSpPr/>
          <p:nvPr/>
        </p:nvGrpSpPr>
        <p:grpSpPr>
          <a:xfrm>
            <a:off x="14608185" y="2629885"/>
            <a:ext cx="1497485" cy="1497485"/>
            <a:chOff x="5685655" y="4461649"/>
            <a:chExt cx="1985264" cy="1985264"/>
          </a:xfrm>
        </p:grpSpPr>
        <p:grpSp>
          <p:nvGrpSpPr>
            <p:cNvPr id="267" name="Google Shape;267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68" name="Google Shape;26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69" name="Google Shape;269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71" name="Google Shape;271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72" name="Google Shape;27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" name="Google Shape;274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8.13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~8.18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275" name="Google Shape;275;p17"/>
          <p:cNvCxnSpPr/>
          <p:nvPr/>
        </p:nvCxnSpPr>
        <p:spPr>
          <a:xfrm>
            <a:off x="1028413" y="6704319"/>
            <a:ext cx="15125400" cy="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17"/>
          <p:cNvSpPr txBox="1"/>
          <p:nvPr/>
        </p:nvSpPr>
        <p:spPr>
          <a:xfrm>
            <a:off x="1504963" y="7581425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3D 모델을 포함한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커스텀 페이지 구성</a:t>
            </a:r>
            <a:endParaRPr sz="1600"/>
          </a:p>
        </p:txBody>
      </p:sp>
      <p:grpSp>
        <p:nvGrpSpPr>
          <p:cNvPr id="277" name="Google Shape;277;p17"/>
          <p:cNvGrpSpPr/>
          <p:nvPr/>
        </p:nvGrpSpPr>
        <p:grpSpPr>
          <a:xfrm>
            <a:off x="1918772" y="5905210"/>
            <a:ext cx="1497485" cy="1497485"/>
            <a:chOff x="5685655" y="4461649"/>
            <a:chExt cx="1985264" cy="1985264"/>
          </a:xfrm>
        </p:grpSpPr>
        <p:grpSp>
          <p:nvGrpSpPr>
            <p:cNvPr id="278" name="Google Shape;27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79" name="Google Shape;27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80" name="Google Shape;28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" name="Google Shape;28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82" name="Google Shape;28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83" name="Google Shape;28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5" name="Google Shape;285;p17"/>
            <p:cNvSpPr txBox="1"/>
            <p:nvPr/>
          </p:nvSpPr>
          <p:spPr>
            <a:xfrm>
              <a:off x="5981248" y="5067039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995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8.19</a:t>
              </a:r>
              <a:endParaRPr sz="1995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~8.21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86" name="Google Shape;286;p17"/>
          <p:cNvSpPr txBox="1"/>
          <p:nvPr/>
        </p:nvSpPr>
        <p:spPr>
          <a:xfrm>
            <a:off x="4220913" y="7581425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마이페이지 </a:t>
            </a:r>
            <a:br>
              <a:rPr lang="en-US" sz="1600"/>
            </a:br>
            <a:r>
              <a:rPr lang="en-US" sz="1600"/>
              <a:t>상품리스트 구현</a:t>
            </a:r>
            <a:endParaRPr sz="1600"/>
          </a:p>
        </p:txBody>
      </p:sp>
      <p:grpSp>
        <p:nvGrpSpPr>
          <p:cNvPr id="287" name="Google Shape;287;p17"/>
          <p:cNvGrpSpPr/>
          <p:nvPr/>
        </p:nvGrpSpPr>
        <p:grpSpPr>
          <a:xfrm>
            <a:off x="4634722" y="5905210"/>
            <a:ext cx="1497485" cy="1497485"/>
            <a:chOff x="5685655" y="4461649"/>
            <a:chExt cx="1985264" cy="1985264"/>
          </a:xfrm>
        </p:grpSpPr>
        <p:grpSp>
          <p:nvGrpSpPr>
            <p:cNvPr id="288" name="Google Shape;28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290" name="Google Shape;29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292" name="Google Shape;29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293" name="Google Shape;29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17"/>
            <p:cNvSpPr txBox="1"/>
            <p:nvPr/>
          </p:nvSpPr>
          <p:spPr>
            <a:xfrm>
              <a:off x="5981264" y="5270597"/>
              <a:ext cx="13929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8.22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296" name="Google Shape;296;p17"/>
          <p:cNvSpPr txBox="1"/>
          <p:nvPr/>
        </p:nvSpPr>
        <p:spPr>
          <a:xfrm>
            <a:off x="6936863" y="7581425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결제 구현 및 </a:t>
            </a:r>
            <a:endParaRPr sz="1600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주소 입력 모달 구현</a:t>
            </a:r>
            <a:endParaRPr sz="1600"/>
          </a:p>
        </p:txBody>
      </p:sp>
      <p:grpSp>
        <p:nvGrpSpPr>
          <p:cNvPr id="297" name="Google Shape;297;p17"/>
          <p:cNvGrpSpPr/>
          <p:nvPr/>
        </p:nvGrpSpPr>
        <p:grpSpPr>
          <a:xfrm>
            <a:off x="7350672" y="5905210"/>
            <a:ext cx="1497485" cy="1497485"/>
            <a:chOff x="5685655" y="4461649"/>
            <a:chExt cx="1985264" cy="1985264"/>
          </a:xfrm>
        </p:grpSpPr>
        <p:grpSp>
          <p:nvGrpSpPr>
            <p:cNvPr id="298" name="Google Shape;29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299" name="Google Shape;29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300" name="Google Shape;30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302" name="Google Shape;30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303" name="Google Shape;30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5" name="Google Shape;305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8.25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~8.26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306" name="Google Shape;306;p17"/>
          <p:cNvSpPr txBox="1"/>
          <p:nvPr/>
        </p:nvSpPr>
        <p:spPr>
          <a:xfrm>
            <a:off x="9652813" y="7581425"/>
            <a:ext cx="2325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메인페이지 효과 구현</a:t>
            </a:r>
            <a:endParaRPr sz="1600"/>
          </a:p>
          <a:p>
            <a:pPr indent="0" lvl="0" marL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가상 공간 플레잉 페이지</a:t>
            </a:r>
            <a:endParaRPr sz="1600"/>
          </a:p>
        </p:txBody>
      </p:sp>
      <p:grpSp>
        <p:nvGrpSpPr>
          <p:cNvPr id="307" name="Google Shape;307;p17"/>
          <p:cNvGrpSpPr/>
          <p:nvPr/>
        </p:nvGrpSpPr>
        <p:grpSpPr>
          <a:xfrm>
            <a:off x="10066622" y="5905210"/>
            <a:ext cx="1497485" cy="1497485"/>
            <a:chOff x="5685655" y="4461649"/>
            <a:chExt cx="1985264" cy="1985264"/>
          </a:xfrm>
        </p:grpSpPr>
        <p:grpSp>
          <p:nvGrpSpPr>
            <p:cNvPr id="308" name="Google Shape;30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309" name="Google Shape;30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310" name="Google Shape;31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1" name="Google Shape;31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312" name="Google Shape;31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313" name="Google Shape;31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7"/>
              <p:cNvSpPr txBox="1"/>
              <p:nvPr/>
            </p:nvSpPr>
            <p:spPr>
              <a:xfrm>
                <a:off x="76199" y="300001"/>
                <a:ext cx="660300" cy="43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17"/>
            <p:cNvSpPr txBox="1"/>
            <p:nvPr/>
          </p:nvSpPr>
          <p:spPr>
            <a:xfrm>
              <a:off x="5981264" y="5047016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8.27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~8.30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316" name="Google Shape;316;p17"/>
          <p:cNvSpPr txBox="1"/>
          <p:nvPr/>
        </p:nvSpPr>
        <p:spPr>
          <a:xfrm>
            <a:off x="12368763" y="7581425"/>
            <a:ext cx="23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aws배포</a:t>
            </a:r>
            <a:endParaRPr sz="1600"/>
          </a:p>
        </p:txBody>
      </p:sp>
      <p:grpSp>
        <p:nvGrpSpPr>
          <p:cNvPr id="317" name="Google Shape;317;p17"/>
          <p:cNvGrpSpPr/>
          <p:nvPr/>
        </p:nvGrpSpPr>
        <p:grpSpPr>
          <a:xfrm>
            <a:off x="12782572" y="5905210"/>
            <a:ext cx="1497485" cy="1497485"/>
            <a:chOff x="5685655" y="4461649"/>
            <a:chExt cx="1985264" cy="1985264"/>
          </a:xfrm>
        </p:grpSpPr>
        <p:grpSp>
          <p:nvGrpSpPr>
            <p:cNvPr id="318" name="Google Shape;31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319" name="Google Shape;31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320" name="Google Shape;32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" name="Google Shape;32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322" name="Google Shape;32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323" name="Google Shape;32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5" name="Google Shape;325;p17"/>
            <p:cNvSpPr txBox="1"/>
            <p:nvPr/>
          </p:nvSpPr>
          <p:spPr>
            <a:xfrm>
              <a:off x="5981264" y="5047032"/>
              <a:ext cx="1392900" cy="8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8.31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~9.2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sp>
        <p:nvSpPr>
          <p:cNvPr id="326" name="Google Shape;326;p17"/>
          <p:cNvSpPr txBox="1"/>
          <p:nvPr/>
        </p:nvSpPr>
        <p:spPr>
          <a:xfrm>
            <a:off x="15084713" y="7581425"/>
            <a:ext cx="232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PPT 제작</a:t>
            </a:r>
            <a:endParaRPr sz="1600"/>
          </a:p>
        </p:txBody>
      </p:sp>
      <p:grpSp>
        <p:nvGrpSpPr>
          <p:cNvPr id="327" name="Google Shape;327;p17"/>
          <p:cNvGrpSpPr/>
          <p:nvPr/>
        </p:nvGrpSpPr>
        <p:grpSpPr>
          <a:xfrm>
            <a:off x="15498522" y="5905210"/>
            <a:ext cx="1497485" cy="1497485"/>
            <a:chOff x="5685655" y="4461649"/>
            <a:chExt cx="1985264" cy="1985264"/>
          </a:xfrm>
        </p:grpSpPr>
        <p:grpSp>
          <p:nvGrpSpPr>
            <p:cNvPr id="328" name="Google Shape;328;p17"/>
            <p:cNvGrpSpPr/>
            <p:nvPr/>
          </p:nvGrpSpPr>
          <p:grpSpPr>
            <a:xfrm>
              <a:off x="5822624" y="4598618"/>
              <a:ext cx="1710212" cy="1710212"/>
              <a:chOff x="0" y="0"/>
              <a:chExt cx="812800" cy="812800"/>
            </a:xfrm>
          </p:grpSpPr>
          <p:sp>
            <p:nvSpPr>
              <p:cNvPr id="329" name="Google Shape;32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sq" cmpd="sng" w="21575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56"/>
              </a:p>
            </p:txBody>
          </p:sp>
          <p:sp>
            <p:nvSpPr>
              <p:cNvPr id="330" name="Google Shape;330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17"/>
            <p:cNvSpPr/>
            <p:nvPr/>
          </p:nvSpPr>
          <p:spPr>
            <a:xfrm>
              <a:off x="5685655" y="4461649"/>
              <a:ext cx="1985264" cy="1985264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5925">
              <a:solidFill>
                <a:srgbClr val="FFCE0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68975" lIns="68975" spcFirstLastPara="1" rIns="68975" wrap="square" tIns="68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6"/>
            </a:p>
          </p:txBody>
        </p:sp>
        <p:grpSp>
          <p:nvGrpSpPr>
            <p:cNvPr id="332" name="Google Shape;332;p17"/>
            <p:cNvGrpSpPr/>
            <p:nvPr/>
          </p:nvGrpSpPr>
          <p:grpSpPr>
            <a:xfrm>
              <a:off x="5915355" y="4691349"/>
              <a:ext cx="1524650" cy="1524650"/>
              <a:chOff x="0" y="0"/>
              <a:chExt cx="812800" cy="812800"/>
            </a:xfrm>
          </p:grpSpPr>
          <p:sp>
            <p:nvSpPr>
              <p:cNvPr id="333" name="Google Shape;333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14350">
                <a:solidFill>
                  <a:srgbClr val="737373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68975" lIns="68975" spcFirstLastPara="1" rIns="68975" wrap="square" tIns="68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300" lIns="48300" spcFirstLastPara="1" rIns="48300" wrap="square" tIns="483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35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5" name="Google Shape;335;p17"/>
            <p:cNvSpPr txBox="1"/>
            <p:nvPr/>
          </p:nvSpPr>
          <p:spPr>
            <a:xfrm>
              <a:off x="5981264" y="5250565"/>
              <a:ext cx="13929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5">
                  <a:latin typeface="Archivo Black"/>
                  <a:ea typeface="Archivo Black"/>
                  <a:cs typeface="Archivo Black"/>
                  <a:sym typeface="Archivo Black"/>
                </a:rPr>
                <a:t>9.3</a:t>
              </a:r>
              <a:endParaRPr sz="1995"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/>
        </p:nvSpPr>
        <p:spPr>
          <a:xfrm>
            <a:off x="1125894" y="1043569"/>
            <a:ext cx="328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Noto Sans KR"/>
                <a:ea typeface="Noto Sans KR"/>
                <a:cs typeface="Noto Sans KR"/>
                <a:sym typeface="Noto Sans KR"/>
              </a:rPr>
              <a:t>활용한 기술</a:t>
            </a:r>
            <a:endParaRPr b="1" sz="4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41" name="Google Shape;341;p18"/>
          <p:cNvGrpSpPr/>
          <p:nvPr/>
        </p:nvGrpSpPr>
        <p:grpSpPr>
          <a:xfrm>
            <a:off x="1028700" y="4262026"/>
            <a:ext cx="4580372" cy="5052962"/>
            <a:chOff x="0" y="-38100"/>
            <a:chExt cx="812800" cy="1098900"/>
          </a:xfrm>
        </p:grpSpPr>
        <p:sp>
          <p:nvSpPr>
            <p:cNvPr id="342" name="Google Shape;342;p18"/>
            <p:cNvSpPr/>
            <p:nvPr/>
          </p:nvSpPr>
          <p:spPr>
            <a:xfrm>
              <a:off x="0" y="0"/>
              <a:ext cx="812800" cy="1060746"/>
            </a:xfrm>
            <a:custGeom>
              <a:rect b="b" l="l" r="r" t="t"/>
              <a:pathLst>
                <a:path extrusionOk="0" h="106074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3" name="Google Shape;343;p18"/>
            <p:cNvSpPr txBox="1"/>
            <p:nvPr/>
          </p:nvSpPr>
          <p:spPr>
            <a:xfrm>
              <a:off x="0" y="-38100"/>
              <a:ext cx="812700" cy="1098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18"/>
          <p:cNvSpPr/>
          <p:nvPr/>
        </p:nvSpPr>
        <p:spPr>
          <a:xfrm>
            <a:off x="1953628" y="2889770"/>
            <a:ext cx="2730500" cy="27304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D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"/>
          <p:cNvSpPr txBox="1"/>
          <p:nvPr/>
        </p:nvSpPr>
        <p:spPr>
          <a:xfrm>
            <a:off x="1996918" y="3942552"/>
            <a:ext cx="264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chivo Black"/>
                <a:ea typeface="Archivo Black"/>
                <a:cs typeface="Archivo Black"/>
                <a:sym typeface="Archivo Black"/>
              </a:rPr>
              <a:t>Program</a:t>
            </a:r>
            <a:endParaRPr sz="2500"/>
          </a:p>
        </p:txBody>
      </p:sp>
      <p:cxnSp>
        <p:nvCxnSpPr>
          <p:cNvPr id="346" name="Google Shape;346;p18"/>
          <p:cNvCxnSpPr/>
          <p:nvPr/>
        </p:nvCxnSpPr>
        <p:spPr>
          <a:xfrm rot="10800000">
            <a:off x="1028625" y="1928101"/>
            <a:ext cx="3286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7" name="Google Shape;347;p18" title="pngwing.c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375" y="5620257"/>
            <a:ext cx="1795814" cy="179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8" title="pngwing.com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145" y="5860051"/>
            <a:ext cx="1644180" cy="164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8" title="pngwing.com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621" y="7744026"/>
            <a:ext cx="1985439" cy="1163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8"/>
          <p:cNvGrpSpPr/>
          <p:nvPr/>
        </p:nvGrpSpPr>
        <p:grpSpPr>
          <a:xfrm>
            <a:off x="12781600" y="4262026"/>
            <a:ext cx="4580372" cy="5052962"/>
            <a:chOff x="0" y="-38100"/>
            <a:chExt cx="812800" cy="1098900"/>
          </a:xfrm>
        </p:grpSpPr>
        <p:sp>
          <p:nvSpPr>
            <p:cNvPr id="351" name="Google Shape;351;p18"/>
            <p:cNvSpPr/>
            <p:nvPr/>
          </p:nvSpPr>
          <p:spPr>
            <a:xfrm>
              <a:off x="0" y="0"/>
              <a:ext cx="812800" cy="1060746"/>
            </a:xfrm>
            <a:custGeom>
              <a:rect b="b" l="l" r="r" t="t"/>
              <a:pathLst>
                <a:path extrusionOk="0" h="106074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2" name="Google Shape;352;p18"/>
            <p:cNvSpPr txBox="1"/>
            <p:nvPr/>
          </p:nvSpPr>
          <p:spPr>
            <a:xfrm>
              <a:off x="0" y="-38100"/>
              <a:ext cx="812700" cy="1098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18"/>
          <p:cNvSpPr/>
          <p:nvPr/>
        </p:nvSpPr>
        <p:spPr>
          <a:xfrm>
            <a:off x="13706528" y="2889770"/>
            <a:ext cx="2730500" cy="27304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D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 txBox="1"/>
          <p:nvPr/>
        </p:nvSpPr>
        <p:spPr>
          <a:xfrm>
            <a:off x="13749818" y="3910264"/>
            <a:ext cx="264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chivo Black"/>
                <a:ea typeface="Archivo Black"/>
                <a:cs typeface="Archivo Black"/>
                <a:sym typeface="Archivo Black"/>
              </a:rPr>
              <a:t>back</a:t>
            </a:r>
            <a:endParaRPr sz="2500"/>
          </a:p>
        </p:txBody>
      </p:sp>
      <p:grpSp>
        <p:nvGrpSpPr>
          <p:cNvPr id="355" name="Google Shape;355;p18"/>
          <p:cNvGrpSpPr/>
          <p:nvPr/>
        </p:nvGrpSpPr>
        <p:grpSpPr>
          <a:xfrm>
            <a:off x="6905150" y="4262026"/>
            <a:ext cx="4580372" cy="5052962"/>
            <a:chOff x="0" y="-38100"/>
            <a:chExt cx="812800" cy="1098900"/>
          </a:xfrm>
        </p:grpSpPr>
        <p:sp>
          <p:nvSpPr>
            <p:cNvPr id="356" name="Google Shape;356;p18"/>
            <p:cNvSpPr/>
            <p:nvPr/>
          </p:nvSpPr>
          <p:spPr>
            <a:xfrm>
              <a:off x="0" y="0"/>
              <a:ext cx="812800" cy="1060746"/>
            </a:xfrm>
            <a:custGeom>
              <a:rect b="b" l="l" r="r" t="t"/>
              <a:pathLst>
                <a:path extrusionOk="0" h="106074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60746"/>
                  </a:lnTo>
                  <a:lnTo>
                    <a:pt x="0" y="1060746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57" name="Google Shape;357;p18"/>
            <p:cNvSpPr txBox="1"/>
            <p:nvPr/>
          </p:nvSpPr>
          <p:spPr>
            <a:xfrm>
              <a:off x="0" y="-38100"/>
              <a:ext cx="812700" cy="1098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CE0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8"/>
          <p:cNvSpPr/>
          <p:nvPr/>
        </p:nvSpPr>
        <p:spPr>
          <a:xfrm>
            <a:off x="7830078" y="2889770"/>
            <a:ext cx="2730500" cy="273048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FFD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7873368" y="3926408"/>
            <a:ext cx="264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Archivo Black"/>
                <a:ea typeface="Archivo Black"/>
                <a:cs typeface="Archivo Black"/>
                <a:sym typeface="Archivo Black"/>
              </a:rPr>
              <a:t>front</a:t>
            </a:r>
            <a:endParaRPr sz="2500"/>
          </a:p>
        </p:txBody>
      </p:sp>
      <p:sp>
        <p:nvSpPr>
          <p:cNvPr id="360" name="Google Shape;360;p18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2. 프로젝트 구성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활용한 프로그램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1" name="Google Shape;361;p18" title="pngwing.com (4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5668" y="7494900"/>
            <a:ext cx="1447480" cy="1294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8" title="pngwing.com (7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9641" y="5945436"/>
            <a:ext cx="867434" cy="122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 title="pngwing.com (6)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7559" y="5945433"/>
            <a:ext cx="1223069" cy="122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8" title="pngwing.com (5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68983" y="7585019"/>
            <a:ext cx="1580976" cy="112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8" title="header-image-removebg-preview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63495" y="5711310"/>
            <a:ext cx="1973439" cy="197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8" title="iconSpringboo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44387" y="7729096"/>
            <a:ext cx="1202997" cy="120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8" title="im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74545" y="5930554"/>
            <a:ext cx="1302905" cy="130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8" title="mysql-logo-png-image-11660514413jvwkcjh4av-removebg-preview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481962" y="6485992"/>
            <a:ext cx="1348913" cy="13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8" title="vlqCsAVP_400x400-Photoroom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267028" y="5679861"/>
            <a:ext cx="1541942" cy="154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 title="png-clipart-redis-distributed-cache-database-caching-wrapper-angle-logo-removebg-preview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219350" y="7899720"/>
            <a:ext cx="1862004" cy="106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19"/>
          <p:cNvGrpSpPr/>
          <p:nvPr/>
        </p:nvGrpSpPr>
        <p:grpSpPr>
          <a:xfrm>
            <a:off x="175" y="5637924"/>
            <a:ext cx="18287964" cy="4649111"/>
            <a:chOff x="0" y="-38100"/>
            <a:chExt cx="5023200" cy="1145722"/>
          </a:xfrm>
        </p:grpSpPr>
        <p:sp>
          <p:nvSpPr>
            <p:cNvPr id="376" name="Google Shape;376;p19"/>
            <p:cNvSpPr/>
            <p:nvPr/>
          </p:nvSpPr>
          <p:spPr>
            <a:xfrm>
              <a:off x="0" y="0"/>
              <a:ext cx="5023136" cy="1107622"/>
            </a:xfrm>
            <a:custGeom>
              <a:rect b="b" l="l" r="r" t="t"/>
              <a:pathLst>
                <a:path extrusionOk="0" h="1107622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1107622"/>
                  </a:lnTo>
                  <a:lnTo>
                    <a:pt x="0" y="1107622"/>
                  </a:lnTo>
                  <a:close/>
                </a:path>
              </a:pathLst>
            </a:custGeom>
            <a:solidFill>
              <a:srgbClr val="FFCE08">
                <a:alpha val="68240"/>
              </a:srgbClr>
            </a:solidFill>
            <a:ln>
              <a:noFill/>
            </a:ln>
          </p:spPr>
        </p:sp>
        <p:sp>
          <p:nvSpPr>
            <p:cNvPr id="377" name="Google Shape;377;p19"/>
            <p:cNvSpPr txBox="1"/>
            <p:nvPr/>
          </p:nvSpPr>
          <p:spPr>
            <a:xfrm>
              <a:off x="0" y="-38100"/>
              <a:ext cx="5023200" cy="11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8" name="Google Shape;378;p19"/>
          <p:cNvCxnSpPr/>
          <p:nvPr/>
        </p:nvCxnSpPr>
        <p:spPr>
          <a:xfrm>
            <a:off x="3151148" y="4500183"/>
            <a:ext cx="11985600" cy="0"/>
          </a:xfrm>
          <a:prstGeom prst="straightConnector1">
            <a:avLst/>
          </a:prstGeom>
          <a:noFill/>
          <a:ln cap="flat" cmpd="sng" w="381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19"/>
          <p:cNvCxnSpPr/>
          <p:nvPr/>
        </p:nvCxnSpPr>
        <p:spPr>
          <a:xfrm rot="5400000">
            <a:off x="2445003" y="5184017"/>
            <a:ext cx="1402200" cy="0"/>
          </a:xfrm>
          <a:prstGeom prst="straightConnector1">
            <a:avLst/>
          </a:prstGeom>
          <a:noFill/>
          <a:ln cap="flat" cmpd="sng" w="381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19"/>
          <p:cNvCxnSpPr/>
          <p:nvPr/>
        </p:nvCxnSpPr>
        <p:spPr>
          <a:xfrm rot="5400000">
            <a:off x="14430707" y="5184017"/>
            <a:ext cx="1402200" cy="0"/>
          </a:xfrm>
          <a:prstGeom prst="straightConnector1">
            <a:avLst/>
          </a:prstGeom>
          <a:noFill/>
          <a:ln cap="flat" cmpd="sng" w="381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/>
          <p:nvPr/>
        </p:nvCxnSpPr>
        <p:spPr>
          <a:xfrm rot="5400000">
            <a:off x="6440238" y="5184017"/>
            <a:ext cx="1402200" cy="0"/>
          </a:xfrm>
          <a:prstGeom prst="straightConnector1">
            <a:avLst/>
          </a:prstGeom>
          <a:noFill/>
          <a:ln cap="flat" cmpd="sng" w="381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/>
          <p:nvPr/>
        </p:nvCxnSpPr>
        <p:spPr>
          <a:xfrm rot="5400000">
            <a:off x="10435472" y="5184017"/>
            <a:ext cx="1402200" cy="0"/>
          </a:xfrm>
          <a:prstGeom prst="straightConnector1">
            <a:avLst/>
          </a:prstGeom>
          <a:noFill/>
          <a:ln cap="flat" cmpd="sng" w="381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3" name="Google Shape;383;p19"/>
          <p:cNvGrpSpPr/>
          <p:nvPr/>
        </p:nvGrpSpPr>
        <p:grpSpPr>
          <a:xfrm>
            <a:off x="2760658" y="5782594"/>
            <a:ext cx="814995" cy="814995"/>
            <a:chOff x="0" y="0"/>
            <a:chExt cx="812800" cy="812800"/>
          </a:xfrm>
        </p:grpSpPr>
        <p:sp>
          <p:nvSpPr>
            <p:cNvPr id="384" name="Google Shape;384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550" lIns="55550" spcFirstLastPara="1" rIns="55550" wrap="square" tIns="555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9"/>
          <p:cNvGrpSpPr/>
          <p:nvPr/>
        </p:nvGrpSpPr>
        <p:grpSpPr>
          <a:xfrm>
            <a:off x="6737010" y="5782594"/>
            <a:ext cx="814995" cy="814995"/>
            <a:chOff x="0" y="0"/>
            <a:chExt cx="812800" cy="812800"/>
          </a:xfrm>
        </p:grpSpPr>
        <p:sp>
          <p:nvSpPr>
            <p:cNvPr id="387" name="Google Shape;38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550" lIns="55550" spcFirstLastPara="1" rIns="55550" wrap="square" tIns="555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0729090" y="5782594"/>
            <a:ext cx="814995" cy="814995"/>
            <a:chOff x="0" y="0"/>
            <a:chExt cx="812800" cy="812800"/>
          </a:xfrm>
        </p:grpSpPr>
        <p:sp>
          <p:nvSpPr>
            <p:cNvPr id="390" name="Google Shape;39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550" lIns="55550" spcFirstLastPara="1" rIns="55550" wrap="square" tIns="555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19"/>
          <p:cNvGrpSpPr/>
          <p:nvPr/>
        </p:nvGrpSpPr>
        <p:grpSpPr>
          <a:xfrm>
            <a:off x="14721170" y="5782594"/>
            <a:ext cx="814995" cy="814995"/>
            <a:chOff x="0" y="0"/>
            <a:chExt cx="812800" cy="812800"/>
          </a:xfrm>
        </p:grpSpPr>
        <p:sp>
          <p:nvSpPr>
            <p:cNvPr id="393" name="Google Shape;39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550" lIns="55550" spcFirstLastPara="1" rIns="55550" wrap="square" tIns="555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9"/>
          <p:cNvSpPr/>
          <p:nvPr/>
        </p:nvSpPr>
        <p:spPr>
          <a:xfrm>
            <a:off x="2885954" y="5924822"/>
            <a:ext cx="564370" cy="530508"/>
          </a:xfrm>
          <a:custGeom>
            <a:rect b="b" l="l" r="r" t="t"/>
            <a:pathLst>
              <a:path extrusionOk="0" h="530508" w="564370">
                <a:moveTo>
                  <a:pt x="0" y="0"/>
                </a:moveTo>
                <a:lnTo>
                  <a:pt x="564370" y="0"/>
                </a:lnTo>
                <a:lnTo>
                  <a:pt x="564370" y="530508"/>
                </a:lnTo>
                <a:lnTo>
                  <a:pt x="0" y="530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9"/>
          <p:cNvSpPr/>
          <p:nvPr/>
        </p:nvSpPr>
        <p:spPr>
          <a:xfrm>
            <a:off x="6883099" y="5936287"/>
            <a:ext cx="522785" cy="507577"/>
          </a:xfrm>
          <a:custGeom>
            <a:rect b="b" l="l" r="r" t="t"/>
            <a:pathLst>
              <a:path extrusionOk="0" h="507577" w="522785">
                <a:moveTo>
                  <a:pt x="0" y="0"/>
                </a:moveTo>
                <a:lnTo>
                  <a:pt x="522785" y="0"/>
                </a:lnTo>
                <a:lnTo>
                  <a:pt x="522785" y="507577"/>
                </a:lnTo>
                <a:lnTo>
                  <a:pt x="0" y="507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19"/>
          <p:cNvSpPr/>
          <p:nvPr/>
        </p:nvSpPr>
        <p:spPr>
          <a:xfrm>
            <a:off x="10854867" y="5958566"/>
            <a:ext cx="563408" cy="463019"/>
          </a:xfrm>
          <a:custGeom>
            <a:rect b="b" l="l" r="r" t="t"/>
            <a:pathLst>
              <a:path extrusionOk="0" h="463019" w="563408">
                <a:moveTo>
                  <a:pt x="0" y="0"/>
                </a:moveTo>
                <a:lnTo>
                  <a:pt x="563409" y="0"/>
                </a:lnTo>
                <a:lnTo>
                  <a:pt x="563409" y="463019"/>
                </a:lnTo>
                <a:lnTo>
                  <a:pt x="0" y="463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19"/>
          <p:cNvSpPr/>
          <p:nvPr/>
        </p:nvSpPr>
        <p:spPr>
          <a:xfrm>
            <a:off x="14867369" y="5932119"/>
            <a:ext cx="522564" cy="515914"/>
          </a:xfrm>
          <a:custGeom>
            <a:rect b="b" l="l" r="r" t="t"/>
            <a:pathLst>
              <a:path extrusionOk="0" h="515914" w="522564">
                <a:moveTo>
                  <a:pt x="0" y="0"/>
                </a:moveTo>
                <a:lnTo>
                  <a:pt x="522565" y="0"/>
                </a:lnTo>
                <a:lnTo>
                  <a:pt x="522565" y="515914"/>
                </a:lnTo>
                <a:lnTo>
                  <a:pt x="0" y="515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19"/>
          <p:cNvSpPr txBox="1"/>
          <p:nvPr/>
        </p:nvSpPr>
        <p:spPr>
          <a:xfrm>
            <a:off x="1258179" y="6804266"/>
            <a:ext cx="377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3">
                <a:latin typeface="Archivo Black"/>
                <a:ea typeface="Archivo Black"/>
                <a:cs typeface="Archivo Black"/>
                <a:sym typeface="Archivo Black"/>
              </a:rPr>
              <a:t>Login / sign in</a:t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7190123" y="1035756"/>
            <a:ext cx="3945819" cy="3945819"/>
            <a:chOff x="0" y="0"/>
            <a:chExt cx="812800" cy="812800"/>
          </a:xfrm>
        </p:grpSpPr>
        <p:sp>
          <p:nvSpPr>
            <p:cNvPr id="401" name="Google Shape;401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7612042" y="1457675"/>
            <a:ext cx="3102051" cy="3102051"/>
            <a:chOff x="0" y="0"/>
            <a:chExt cx="812800" cy="812800"/>
          </a:xfrm>
        </p:grpSpPr>
        <p:sp>
          <p:nvSpPr>
            <p:cNvPr id="404" name="Google Shape;404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19"/>
          <p:cNvSpPr txBox="1"/>
          <p:nvPr/>
        </p:nvSpPr>
        <p:spPr>
          <a:xfrm>
            <a:off x="7725446" y="2362155"/>
            <a:ext cx="287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Black Han Sans"/>
                <a:ea typeface="Black Han Sans"/>
                <a:cs typeface="Black Han Sans"/>
                <a:sym typeface="Black Han Sans"/>
              </a:rPr>
              <a:t>메인페이지</a:t>
            </a:r>
            <a:endParaRPr sz="42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Black Han Sans"/>
                <a:ea typeface="Black Han Sans"/>
                <a:cs typeface="Black Han Sans"/>
                <a:sym typeface="Black Han Sans"/>
              </a:rPr>
              <a:t>알림, 채팅</a:t>
            </a:r>
            <a:endParaRPr sz="42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07" name="Google Shape;407;p19"/>
          <p:cNvSpPr txBox="1"/>
          <p:nvPr/>
        </p:nvSpPr>
        <p:spPr>
          <a:xfrm>
            <a:off x="5385893" y="6804266"/>
            <a:ext cx="3510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3">
                <a:latin typeface="Archivo Black"/>
                <a:ea typeface="Archivo Black"/>
                <a:cs typeface="Archivo Black"/>
                <a:sym typeface="Archivo Black"/>
              </a:rPr>
              <a:t>3D Playing</a:t>
            </a:r>
            <a:endParaRPr/>
          </a:p>
        </p:txBody>
      </p:sp>
      <p:sp>
        <p:nvSpPr>
          <p:cNvPr id="408" name="Google Shape;408;p19"/>
          <p:cNvSpPr txBox="1"/>
          <p:nvPr/>
        </p:nvSpPr>
        <p:spPr>
          <a:xfrm>
            <a:off x="13243800" y="6804275"/>
            <a:ext cx="3775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3">
                <a:latin typeface="Archivo Black"/>
                <a:ea typeface="Archivo Black"/>
                <a:cs typeface="Archivo Black"/>
                <a:sym typeface="Archivo Black"/>
              </a:rPr>
              <a:t>product/ custom</a:t>
            </a:r>
            <a:endParaRPr/>
          </a:p>
        </p:txBody>
      </p:sp>
      <p:sp>
        <p:nvSpPr>
          <p:cNvPr id="409" name="Google Shape;409;p19"/>
          <p:cNvSpPr txBox="1"/>
          <p:nvPr/>
        </p:nvSpPr>
        <p:spPr>
          <a:xfrm>
            <a:off x="9582744" y="6804266"/>
            <a:ext cx="31077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3">
                <a:latin typeface="Archivo Black"/>
                <a:ea typeface="Archivo Black"/>
                <a:cs typeface="Archivo Black"/>
                <a:sym typeface="Archivo Black"/>
              </a:rPr>
              <a:t>mypage</a:t>
            </a:r>
            <a:endParaRPr/>
          </a:p>
        </p:txBody>
      </p:sp>
      <p:sp>
        <p:nvSpPr>
          <p:cNvPr id="410" name="Google Shape;410;p19"/>
          <p:cNvSpPr txBox="1"/>
          <p:nvPr/>
        </p:nvSpPr>
        <p:spPr>
          <a:xfrm>
            <a:off x="1258179" y="7608429"/>
            <a:ext cx="36726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일반 로그인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소셜 로그인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회원가입, 메일 인증</a:t>
            </a:r>
            <a:endParaRPr sz="1999"/>
          </a:p>
        </p:txBody>
      </p:sp>
      <p:sp>
        <p:nvSpPr>
          <p:cNvPr id="411" name="Google Shape;411;p19"/>
          <p:cNvSpPr txBox="1"/>
          <p:nvPr/>
        </p:nvSpPr>
        <p:spPr>
          <a:xfrm>
            <a:off x="5356671" y="7608429"/>
            <a:ext cx="3672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wasd , </a:t>
            </a:r>
            <a:r>
              <a:rPr lang="en-US" sz="1999"/>
              <a:t>shift, spacebar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로 모델링을 움직이는 페이지</a:t>
            </a:r>
            <a:endParaRPr sz="1999"/>
          </a:p>
        </p:txBody>
      </p:sp>
      <p:sp>
        <p:nvSpPr>
          <p:cNvPr id="412" name="Google Shape;412;p19"/>
          <p:cNvSpPr txBox="1"/>
          <p:nvPr/>
        </p:nvSpPr>
        <p:spPr>
          <a:xfrm>
            <a:off x="9300288" y="7608429"/>
            <a:ext cx="36726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개인정보 수정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저장 옵션 내역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구매 내역</a:t>
            </a:r>
            <a:endParaRPr sz="1999"/>
          </a:p>
        </p:txBody>
      </p:sp>
      <p:sp>
        <p:nvSpPr>
          <p:cNvPr id="413" name="Google Shape;413;p19"/>
          <p:cNvSpPr txBox="1"/>
          <p:nvPr/>
        </p:nvSpPr>
        <p:spPr>
          <a:xfrm>
            <a:off x="13295505" y="7608429"/>
            <a:ext cx="36726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상품 선택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커스텀 페이지</a:t>
            </a:r>
            <a:endParaRPr sz="1999"/>
          </a:p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/>
              <a:t>배송 정보 및 결제</a:t>
            </a:r>
            <a:endParaRPr sz="1999"/>
          </a:p>
        </p:txBody>
      </p:sp>
      <p:sp>
        <p:nvSpPr>
          <p:cNvPr id="414" name="Google Shape;414;p19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2. 프로젝트 구성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프로그램 구조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"/>
          <p:cNvSpPr txBox="1"/>
          <p:nvPr/>
        </p:nvSpPr>
        <p:spPr>
          <a:xfrm>
            <a:off x="641225" y="743350"/>
            <a:ext cx="7980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Noto Sans KR"/>
                <a:ea typeface="Noto Sans KR"/>
                <a:cs typeface="Noto Sans KR"/>
                <a:sym typeface="Noto Sans KR"/>
              </a:rPr>
              <a:t>사이트 전체 flow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20" name="Google Shape;420;p20"/>
          <p:cNvCxnSpPr/>
          <p:nvPr/>
        </p:nvCxnSpPr>
        <p:spPr>
          <a:xfrm rot="10800000">
            <a:off x="641200" y="2152725"/>
            <a:ext cx="738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20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2. 프로젝트 구성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DB구조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22" name="Google Shape;422;p20"/>
          <p:cNvGrpSpPr/>
          <p:nvPr/>
        </p:nvGrpSpPr>
        <p:grpSpPr>
          <a:xfrm>
            <a:off x="2473750" y="2401625"/>
            <a:ext cx="2355738" cy="2355738"/>
            <a:chOff x="0" y="0"/>
            <a:chExt cx="812800" cy="812800"/>
          </a:xfrm>
        </p:grpSpPr>
        <p:sp>
          <p:nvSpPr>
            <p:cNvPr id="423" name="Google Shape;423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54575" lIns="54575" spcFirstLastPara="1" rIns="54575" wrap="square" tIns="5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325" lIns="30325" spcFirstLastPara="1" rIns="30325" wrap="square" tIns="303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7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20"/>
          <p:cNvGrpSpPr/>
          <p:nvPr/>
        </p:nvGrpSpPr>
        <p:grpSpPr>
          <a:xfrm>
            <a:off x="2725646" y="2653521"/>
            <a:ext cx="1851884" cy="1851884"/>
            <a:chOff x="0" y="0"/>
            <a:chExt cx="812800" cy="812800"/>
          </a:xfrm>
        </p:grpSpPr>
        <p:sp>
          <p:nvSpPr>
            <p:cNvPr id="426" name="Google Shape;426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E08"/>
            </a:solidFill>
            <a:ln>
              <a:noFill/>
            </a:ln>
          </p:spPr>
          <p:txBody>
            <a:bodyPr anchorCtr="0" anchor="ctr" bIns="54575" lIns="54575" spcFirstLastPara="1" rIns="54575" wrap="square" tIns="5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325" lIns="30325" spcFirstLastPara="1" rIns="30325" wrap="square" tIns="30325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7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20"/>
          <p:cNvSpPr txBox="1"/>
          <p:nvPr/>
        </p:nvSpPr>
        <p:spPr>
          <a:xfrm>
            <a:off x="2692412" y="3363813"/>
            <a:ext cx="1918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2">
                <a:latin typeface="Black Han Sans"/>
                <a:ea typeface="Black Han Sans"/>
                <a:cs typeface="Black Han Sans"/>
                <a:sym typeface="Black Han Sans"/>
              </a:rPr>
              <a:t>메인페이지</a:t>
            </a:r>
            <a:endParaRPr sz="2802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29" name="Google Shape;429;p20"/>
          <p:cNvCxnSpPr>
            <a:stCxn id="430" idx="2"/>
            <a:endCxn id="431" idx="0"/>
          </p:cNvCxnSpPr>
          <p:nvPr/>
        </p:nvCxnSpPr>
        <p:spPr>
          <a:xfrm>
            <a:off x="3652900" y="5986900"/>
            <a:ext cx="0" cy="2345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20"/>
          <p:cNvSpPr/>
          <p:nvPr/>
        </p:nvSpPr>
        <p:spPr>
          <a:xfrm>
            <a:off x="8213600" y="3135000"/>
            <a:ext cx="2355600" cy="88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lack Han Sans"/>
                <a:ea typeface="Black Han Sans"/>
                <a:cs typeface="Black Han Sans"/>
                <a:sym typeface="Black Han Sans"/>
              </a:rPr>
              <a:t>userMon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33" name="Google Shape;433;p20"/>
          <p:cNvCxnSpPr>
            <a:stCxn id="432" idx="2"/>
            <a:endCxn id="434" idx="0"/>
          </p:cNvCxnSpPr>
          <p:nvPr/>
        </p:nvCxnSpPr>
        <p:spPr>
          <a:xfrm flipH="1">
            <a:off x="9379100" y="4023900"/>
            <a:ext cx="12300" cy="1074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34" name="Google Shape;434;p20"/>
          <p:cNvSpPr/>
          <p:nvPr/>
        </p:nvSpPr>
        <p:spPr>
          <a:xfrm>
            <a:off x="8309950" y="5098000"/>
            <a:ext cx="2138400" cy="88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로그인 여부</a:t>
            </a:r>
            <a:endParaRPr sz="24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6625950" y="6545800"/>
            <a:ext cx="2138400" cy="107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기본모델만 선택가능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6" name="Google Shape;436;p20"/>
          <p:cNvCxnSpPr>
            <a:stCxn id="428" idx="3"/>
            <a:endCxn id="432" idx="1"/>
          </p:cNvCxnSpPr>
          <p:nvPr/>
        </p:nvCxnSpPr>
        <p:spPr>
          <a:xfrm>
            <a:off x="4610912" y="3579513"/>
            <a:ext cx="3602700" cy="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37" name="Google Shape;437;p20"/>
          <p:cNvSpPr/>
          <p:nvPr/>
        </p:nvSpPr>
        <p:spPr>
          <a:xfrm>
            <a:off x="13948875" y="3135000"/>
            <a:ext cx="2355600" cy="88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lack Han Sans"/>
                <a:ea typeface="Black Han Sans"/>
                <a:cs typeface="Black Han Sans"/>
                <a:sym typeface="Black Han Sans"/>
              </a:rPr>
              <a:t>product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38" name="Google Shape;438;p20"/>
          <p:cNvCxnSpPr>
            <a:stCxn id="432" idx="3"/>
            <a:endCxn id="437" idx="1"/>
          </p:cNvCxnSpPr>
          <p:nvPr/>
        </p:nvCxnSpPr>
        <p:spPr>
          <a:xfrm>
            <a:off x="10569200" y="3579450"/>
            <a:ext cx="3379800" cy="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39" name="Google Shape;439;p20"/>
          <p:cNvSpPr/>
          <p:nvPr/>
        </p:nvSpPr>
        <p:spPr>
          <a:xfrm>
            <a:off x="9864450" y="6545800"/>
            <a:ext cx="2138400" cy="1534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및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저장한 옵션 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선택 가능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0" name="Google Shape;440;p20"/>
          <p:cNvCxnSpPr>
            <a:stCxn id="434" idx="1"/>
            <a:endCxn id="435" idx="0"/>
          </p:cNvCxnSpPr>
          <p:nvPr/>
        </p:nvCxnSpPr>
        <p:spPr>
          <a:xfrm flipH="1">
            <a:off x="7695250" y="5542450"/>
            <a:ext cx="614700" cy="1003500"/>
          </a:xfrm>
          <a:prstGeom prst="bentConnector2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20"/>
          <p:cNvSpPr txBox="1"/>
          <p:nvPr/>
        </p:nvSpPr>
        <p:spPr>
          <a:xfrm>
            <a:off x="6933300" y="560325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2" name="Google Shape;442;p20"/>
          <p:cNvCxnSpPr>
            <a:stCxn id="434" idx="3"/>
            <a:endCxn id="439" idx="0"/>
          </p:cNvCxnSpPr>
          <p:nvPr/>
        </p:nvCxnSpPr>
        <p:spPr>
          <a:xfrm>
            <a:off x="10448350" y="5542450"/>
            <a:ext cx="485400" cy="1003500"/>
          </a:xfrm>
          <a:prstGeom prst="bentConnector2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3" name="Google Shape;443;p20"/>
          <p:cNvSpPr txBox="1"/>
          <p:nvPr/>
        </p:nvSpPr>
        <p:spPr>
          <a:xfrm>
            <a:off x="10933750" y="560325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4" name="Google Shape;444;p20"/>
          <p:cNvCxnSpPr>
            <a:stCxn id="437" idx="2"/>
            <a:endCxn id="445" idx="0"/>
          </p:cNvCxnSpPr>
          <p:nvPr/>
        </p:nvCxnSpPr>
        <p:spPr>
          <a:xfrm>
            <a:off x="15126675" y="4023900"/>
            <a:ext cx="0" cy="25620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45" name="Google Shape;445;p20"/>
          <p:cNvSpPr/>
          <p:nvPr/>
        </p:nvSpPr>
        <p:spPr>
          <a:xfrm>
            <a:off x="13948825" y="4279950"/>
            <a:ext cx="2355600" cy="88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lack Han Sans"/>
                <a:ea typeface="Black Han Sans"/>
                <a:cs typeface="Black Han Sans"/>
                <a:sym typeface="Black Han Sans"/>
              </a:rPr>
              <a:t>product list</a:t>
            </a:r>
            <a:endParaRPr sz="24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cxnSp>
        <p:nvCxnSpPr>
          <p:cNvPr id="446" name="Google Shape;446;p20"/>
          <p:cNvCxnSpPr>
            <a:endCxn id="447" idx="0"/>
          </p:cNvCxnSpPr>
          <p:nvPr/>
        </p:nvCxnSpPr>
        <p:spPr>
          <a:xfrm>
            <a:off x="15126550" y="5168600"/>
            <a:ext cx="50400" cy="641700"/>
          </a:xfrm>
          <a:prstGeom prst="straightConnector1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47" name="Google Shape;447;p20"/>
          <p:cNvSpPr/>
          <p:nvPr/>
        </p:nvSpPr>
        <p:spPr>
          <a:xfrm>
            <a:off x="14107750" y="5810300"/>
            <a:ext cx="2138400" cy="88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로그인 여부</a:t>
            </a:r>
            <a:endParaRPr sz="24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12423750" y="7258100"/>
            <a:ext cx="2138400" cy="107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창으로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16102225" y="7258100"/>
            <a:ext cx="1258500" cy="1149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custom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page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0" name="Google Shape;450;p20"/>
          <p:cNvCxnSpPr>
            <a:stCxn id="447" idx="1"/>
            <a:endCxn id="448" idx="0"/>
          </p:cNvCxnSpPr>
          <p:nvPr/>
        </p:nvCxnSpPr>
        <p:spPr>
          <a:xfrm flipH="1">
            <a:off x="13493050" y="6254750"/>
            <a:ext cx="614700" cy="1003500"/>
          </a:xfrm>
          <a:prstGeom prst="bentConnector2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1" name="Google Shape;451;p20"/>
          <p:cNvSpPr txBox="1"/>
          <p:nvPr/>
        </p:nvSpPr>
        <p:spPr>
          <a:xfrm>
            <a:off x="12731100" y="631555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2" name="Google Shape;452;p20"/>
          <p:cNvCxnSpPr>
            <a:stCxn id="447" idx="3"/>
            <a:endCxn id="449" idx="0"/>
          </p:cNvCxnSpPr>
          <p:nvPr/>
        </p:nvCxnSpPr>
        <p:spPr>
          <a:xfrm>
            <a:off x="16246150" y="6254750"/>
            <a:ext cx="485400" cy="1003500"/>
          </a:xfrm>
          <a:prstGeom prst="bentConnector2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20"/>
          <p:cNvSpPr txBox="1"/>
          <p:nvPr/>
        </p:nvSpPr>
        <p:spPr>
          <a:xfrm>
            <a:off x="16731550" y="631555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4" name="Google Shape;454;p20"/>
          <p:cNvSpPr txBox="1"/>
          <p:nvPr/>
        </p:nvSpPr>
        <p:spPr>
          <a:xfrm>
            <a:off x="14178850" y="5258725"/>
            <a:ext cx="16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Custom btn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5" name="Google Shape;455;p20"/>
          <p:cNvCxnSpPr>
            <a:stCxn id="424" idx="2"/>
            <a:endCxn id="430" idx="0"/>
          </p:cNvCxnSpPr>
          <p:nvPr/>
        </p:nvCxnSpPr>
        <p:spPr>
          <a:xfrm>
            <a:off x="3651474" y="4536223"/>
            <a:ext cx="1500" cy="561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30" name="Google Shape;430;p20"/>
          <p:cNvSpPr/>
          <p:nvPr/>
        </p:nvSpPr>
        <p:spPr>
          <a:xfrm>
            <a:off x="2583700" y="5098000"/>
            <a:ext cx="2138400" cy="888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로그인 여부</a:t>
            </a:r>
            <a:endParaRPr sz="24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899700" y="6406100"/>
            <a:ext cx="2138400" cy="107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mypage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알람 X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57" name="Google Shape;457;p20"/>
          <p:cNvSpPr/>
          <p:nvPr/>
        </p:nvSpPr>
        <p:spPr>
          <a:xfrm>
            <a:off x="4138200" y="6545800"/>
            <a:ext cx="2138400" cy="107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mypage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알람 출력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8" name="Google Shape;458;p20"/>
          <p:cNvCxnSpPr>
            <a:stCxn id="430" idx="1"/>
            <a:endCxn id="456" idx="0"/>
          </p:cNvCxnSpPr>
          <p:nvPr/>
        </p:nvCxnSpPr>
        <p:spPr>
          <a:xfrm flipH="1">
            <a:off x="1969000" y="5542450"/>
            <a:ext cx="614700" cy="863700"/>
          </a:xfrm>
          <a:prstGeom prst="bentConnector2">
            <a:avLst/>
          </a:prstGeom>
          <a:noFill/>
          <a:ln cap="flat" cmpd="sng" w="38100">
            <a:solidFill>
              <a:srgbClr val="FFCE0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9" name="Google Shape;459;p20"/>
          <p:cNvSpPr txBox="1"/>
          <p:nvPr/>
        </p:nvSpPr>
        <p:spPr>
          <a:xfrm>
            <a:off x="1112750" y="5603238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아니오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60" name="Google Shape;460;p20"/>
          <p:cNvCxnSpPr>
            <a:stCxn id="430" idx="3"/>
            <a:endCxn id="457" idx="0"/>
          </p:cNvCxnSpPr>
          <p:nvPr/>
        </p:nvCxnSpPr>
        <p:spPr>
          <a:xfrm>
            <a:off x="4722100" y="5542450"/>
            <a:ext cx="485400" cy="1003500"/>
          </a:xfrm>
          <a:prstGeom prst="bentConnector2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1" name="Google Shape;461;p20"/>
          <p:cNvSpPr txBox="1"/>
          <p:nvPr/>
        </p:nvSpPr>
        <p:spPr>
          <a:xfrm>
            <a:off x="5207500" y="5603250"/>
            <a:ext cx="106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 (user)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2583700" y="8332100"/>
            <a:ext cx="2138400" cy="107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관리 보드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2" name="Google Shape;462;p20"/>
          <p:cNvSpPr txBox="1"/>
          <p:nvPr/>
        </p:nvSpPr>
        <p:spPr>
          <a:xfrm>
            <a:off x="3673800" y="7745100"/>
            <a:ext cx="16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 (admin)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1"/>
          <p:cNvSpPr/>
          <p:nvPr/>
        </p:nvSpPr>
        <p:spPr>
          <a:xfrm>
            <a:off x="0" y="0"/>
            <a:ext cx="4257503" cy="10288063"/>
          </a:xfrm>
          <a:custGeom>
            <a:rect b="b" l="l" r="r" t="t"/>
            <a:pathLst>
              <a:path extrusionOk="0" h="1484569" w="684486">
                <a:moveTo>
                  <a:pt x="0" y="0"/>
                </a:moveTo>
                <a:lnTo>
                  <a:pt x="684486" y="0"/>
                </a:lnTo>
                <a:lnTo>
                  <a:pt x="684486" y="1484569"/>
                </a:lnTo>
                <a:lnTo>
                  <a:pt x="0" y="1484569"/>
                </a:lnTo>
                <a:close/>
              </a:path>
            </a:pathLst>
          </a:custGeom>
          <a:solidFill>
            <a:srgbClr val="FFCE08"/>
          </a:solidFill>
          <a:ln>
            <a:noFill/>
          </a:ln>
        </p:spPr>
      </p:sp>
      <p:sp>
        <p:nvSpPr>
          <p:cNvPr id="468" name="Google Shape;468;p21"/>
          <p:cNvSpPr txBox="1"/>
          <p:nvPr/>
        </p:nvSpPr>
        <p:spPr>
          <a:xfrm>
            <a:off x="1030250" y="1209875"/>
            <a:ext cx="25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Noto Sans KR"/>
                <a:ea typeface="Noto Sans KR"/>
                <a:cs typeface="Noto Sans KR"/>
                <a:sym typeface="Noto Sans KR"/>
              </a:rPr>
              <a:t>DB구조</a:t>
            </a:r>
            <a:endParaRPr b="1" sz="4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69" name="Google Shape;469;p21"/>
          <p:cNvCxnSpPr/>
          <p:nvPr/>
        </p:nvCxnSpPr>
        <p:spPr>
          <a:xfrm rot="10800000">
            <a:off x="641000" y="2152725"/>
            <a:ext cx="281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21"/>
          <p:cNvSpPr txBox="1"/>
          <p:nvPr/>
        </p:nvSpPr>
        <p:spPr>
          <a:xfrm>
            <a:off x="10258265" y="392271"/>
            <a:ext cx="75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2. 프로젝트 구성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DB</a:t>
            </a:r>
            <a:r>
              <a:rPr b="1" lang="en-US" sz="1800">
                <a:solidFill>
                  <a:srgbClr val="737373"/>
                </a:solidFill>
                <a:latin typeface="Noto Sans KR"/>
                <a:ea typeface="Noto Sans KR"/>
                <a:cs typeface="Noto Sans KR"/>
                <a:sym typeface="Noto Sans KR"/>
              </a:rPr>
              <a:t>구조</a:t>
            </a:r>
            <a:endParaRPr b="1" sz="1800">
              <a:solidFill>
                <a:srgbClr val="73737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1" name="Google Shape;4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857" y="392275"/>
            <a:ext cx="9138660" cy="9502451"/>
          </a:xfrm>
          <a:prstGeom prst="rect">
            <a:avLst/>
          </a:prstGeom>
          <a:noFill/>
          <a:ln cap="flat" cmpd="sng" w="28575">
            <a:solidFill>
              <a:srgbClr val="FFCE0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